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Lst>
  <p:notesMasterIdLst>
    <p:notesMasterId r:id="rId37"/>
  </p:notesMasterIdLst>
  <p:sldIdLst>
    <p:sldId id="334" r:id="rId6"/>
    <p:sldId id="445" r:id="rId7"/>
    <p:sldId id="410" r:id="rId8"/>
    <p:sldId id="419" r:id="rId9"/>
    <p:sldId id="411" r:id="rId10"/>
    <p:sldId id="434" r:id="rId11"/>
    <p:sldId id="432" r:id="rId12"/>
    <p:sldId id="433" r:id="rId13"/>
    <p:sldId id="435" r:id="rId14"/>
    <p:sldId id="436" r:id="rId15"/>
    <p:sldId id="392" r:id="rId16"/>
    <p:sldId id="437" r:id="rId17"/>
    <p:sldId id="438" r:id="rId18"/>
    <p:sldId id="325" r:id="rId19"/>
    <p:sldId id="431" r:id="rId20"/>
    <p:sldId id="427" r:id="rId21"/>
    <p:sldId id="429" r:id="rId22"/>
    <p:sldId id="443" r:id="rId23"/>
    <p:sldId id="441" r:id="rId24"/>
    <p:sldId id="442" r:id="rId25"/>
    <p:sldId id="444" r:id="rId26"/>
    <p:sldId id="446" r:id="rId27"/>
    <p:sldId id="447" r:id="rId28"/>
    <p:sldId id="448" r:id="rId29"/>
    <p:sldId id="449" r:id="rId30"/>
    <p:sldId id="450" r:id="rId31"/>
    <p:sldId id="451" r:id="rId32"/>
    <p:sldId id="452" r:id="rId33"/>
    <p:sldId id="439" r:id="rId34"/>
    <p:sldId id="440" r:id="rId35"/>
    <p:sldId id="406" r:id="rId36"/>
  </p:sldIdLst>
  <p:sldSz cx="14630400" cy="8229600"/>
  <p:notesSz cx="6858000" cy="9144000"/>
  <p:defaultTextStyle>
    <a:defPPr>
      <a:defRPr lang="en-US"/>
    </a:defPPr>
    <a:lvl1pPr algn="l" defTabSz="1096963" rtl="0" eaLnBrk="0" fontAlgn="base" hangingPunct="0">
      <a:spcBef>
        <a:spcPct val="0"/>
      </a:spcBef>
      <a:spcAft>
        <a:spcPct val="0"/>
      </a:spcAft>
      <a:defRPr sz="2100" kern="1200">
        <a:solidFill>
          <a:schemeClr val="tx1"/>
        </a:solidFill>
        <a:latin typeface="Calibri" charset="0"/>
        <a:ea typeface="+mn-ea"/>
        <a:cs typeface="+mn-cs"/>
      </a:defRPr>
    </a:lvl1pPr>
    <a:lvl2pPr marL="547688" indent="-90488" algn="l" defTabSz="1096963" rtl="0" eaLnBrk="0" fontAlgn="base" hangingPunct="0">
      <a:spcBef>
        <a:spcPct val="0"/>
      </a:spcBef>
      <a:spcAft>
        <a:spcPct val="0"/>
      </a:spcAft>
      <a:defRPr sz="2100" kern="1200">
        <a:solidFill>
          <a:schemeClr val="tx1"/>
        </a:solidFill>
        <a:latin typeface="Calibri" charset="0"/>
        <a:ea typeface="+mn-ea"/>
        <a:cs typeface="+mn-cs"/>
      </a:defRPr>
    </a:lvl2pPr>
    <a:lvl3pPr marL="1096963" indent="-182563" algn="l" defTabSz="1096963" rtl="0" eaLnBrk="0" fontAlgn="base" hangingPunct="0">
      <a:spcBef>
        <a:spcPct val="0"/>
      </a:spcBef>
      <a:spcAft>
        <a:spcPct val="0"/>
      </a:spcAft>
      <a:defRPr sz="2100" kern="1200">
        <a:solidFill>
          <a:schemeClr val="tx1"/>
        </a:solidFill>
        <a:latin typeface="Calibri" charset="0"/>
        <a:ea typeface="+mn-ea"/>
        <a:cs typeface="+mn-cs"/>
      </a:defRPr>
    </a:lvl3pPr>
    <a:lvl4pPr marL="1644650" indent="-273050" algn="l" defTabSz="1096963" rtl="0" eaLnBrk="0" fontAlgn="base" hangingPunct="0">
      <a:spcBef>
        <a:spcPct val="0"/>
      </a:spcBef>
      <a:spcAft>
        <a:spcPct val="0"/>
      </a:spcAft>
      <a:defRPr sz="2100" kern="1200">
        <a:solidFill>
          <a:schemeClr val="tx1"/>
        </a:solidFill>
        <a:latin typeface="Calibri" charset="0"/>
        <a:ea typeface="+mn-ea"/>
        <a:cs typeface="+mn-cs"/>
      </a:defRPr>
    </a:lvl4pPr>
    <a:lvl5pPr marL="2193925" indent="-365125" algn="l" defTabSz="1096963" rtl="0" eaLnBrk="0" fontAlgn="base" hangingPunct="0">
      <a:spcBef>
        <a:spcPct val="0"/>
      </a:spcBef>
      <a:spcAft>
        <a:spcPct val="0"/>
      </a:spcAft>
      <a:defRPr sz="2100" kern="1200">
        <a:solidFill>
          <a:schemeClr val="tx1"/>
        </a:solidFill>
        <a:latin typeface="Calibri" charset="0"/>
        <a:ea typeface="+mn-ea"/>
        <a:cs typeface="+mn-cs"/>
      </a:defRPr>
    </a:lvl5pPr>
    <a:lvl6pPr marL="2286000" algn="l" defTabSz="914400" rtl="0" eaLnBrk="1" latinLnBrk="0" hangingPunct="1">
      <a:defRPr sz="2100" kern="1200">
        <a:solidFill>
          <a:schemeClr val="tx1"/>
        </a:solidFill>
        <a:latin typeface="Calibri" charset="0"/>
        <a:ea typeface="+mn-ea"/>
        <a:cs typeface="+mn-cs"/>
      </a:defRPr>
    </a:lvl6pPr>
    <a:lvl7pPr marL="2743200" algn="l" defTabSz="914400" rtl="0" eaLnBrk="1" latinLnBrk="0" hangingPunct="1">
      <a:defRPr sz="2100" kern="1200">
        <a:solidFill>
          <a:schemeClr val="tx1"/>
        </a:solidFill>
        <a:latin typeface="Calibri" charset="0"/>
        <a:ea typeface="+mn-ea"/>
        <a:cs typeface="+mn-cs"/>
      </a:defRPr>
    </a:lvl7pPr>
    <a:lvl8pPr marL="3200400" algn="l" defTabSz="914400" rtl="0" eaLnBrk="1" latinLnBrk="0" hangingPunct="1">
      <a:defRPr sz="2100" kern="1200">
        <a:solidFill>
          <a:schemeClr val="tx1"/>
        </a:solidFill>
        <a:latin typeface="Calibri" charset="0"/>
        <a:ea typeface="+mn-ea"/>
        <a:cs typeface="+mn-cs"/>
      </a:defRPr>
    </a:lvl8pPr>
    <a:lvl9pPr marL="3657600" algn="l" defTabSz="914400" rtl="0" eaLnBrk="1" latinLnBrk="0" hangingPunct="1">
      <a:defRPr sz="2100"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6" autoAdjust="0"/>
    <p:restoredTop sz="88694" autoAdjust="0"/>
  </p:normalViewPr>
  <p:slideViewPr>
    <p:cSldViewPr snapToGrid="0" snapToObjects="1">
      <p:cViewPr varScale="1">
        <p:scale>
          <a:sx n="65" d="100"/>
          <a:sy n="65" d="100"/>
        </p:scale>
        <p:origin x="677" y="48"/>
      </p:cViewPr>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100" d="100"/>
        <a:sy n="100" d="100"/>
      </p:scale>
      <p:origin x="0" y="-13070"/>
    </p:cViewPr>
  </p:sorterViewPr>
  <p:notesViewPr>
    <p:cSldViewPr snapToGrid="0" snapToObjects="1">
      <p:cViewPr varScale="1">
        <p:scale>
          <a:sx n="107" d="100"/>
          <a:sy n="107" d="100"/>
        </p:scale>
        <p:origin x="3414"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097280"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097280" eaLnBrk="1" fontAlgn="auto" hangingPunct="1">
              <a:spcBef>
                <a:spcPts val="0"/>
              </a:spcBef>
              <a:spcAft>
                <a:spcPts val="0"/>
              </a:spcAft>
              <a:defRPr sz="1200" smtClean="0">
                <a:latin typeface="+mn-lt"/>
              </a:defRPr>
            </a:lvl1pPr>
          </a:lstStyle>
          <a:p>
            <a:pPr>
              <a:defRPr/>
            </a:pPr>
            <a:fld id="{9EBEF915-9D47-9340-AEE8-BB6439B0C0F6}" type="datetimeFigureOut">
              <a:rPr lang="en-US"/>
              <a:pPr>
                <a:defRPr/>
              </a:pPr>
              <a:t>3/8/2019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097280" eaLnBrk="1" fontAlgn="auto" hangingPunct="1">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097280" eaLnBrk="1" fontAlgn="auto" hangingPunct="1">
              <a:spcBef>
                <a:spcPts val="0"/>
              </a:spcBef>
              <a:spcAft>
                <a:spcPts val="0"/>
              </a:spcAft>
              <a:defRPr sz="1200" smtClean="0">
                <a:latin typeface="+mn-lt"/>
              </a:defRPr>
            </a:lvl1pPr>
          </a:lstStyle>
          <a:p>
            <a:pPr>
              <a:defRPr/>
            </a:pPr>
            <a:fld id="{DD71E48D-9728-2F45-B02D-C2713662B4D4}" type="slidenum">
              <a:rPr lang="en-US"/>
              <a:pPr>
                <a:defRPr/>
              </a:pPr>
              <a:t>‹#›</a:t>
            </a:fld>
            <a:endParaRPr lang="en-US" dirty="0"/>
          </a:p>
        </p:txBody>
      </p:sp>
    </p:spTree>
    <p:extLst>
      <p:ext uri="{BB962C8B-B14F-4D97-AF65-F5344CB8AC3E}">
        <p14:creationId xmlns:p14="http://schemas.microsoft.com/office/powerpoint/2010/main" val="1302735415"/>
      </p:ext>
    </p:extLst>
  </p:cSld>
  <p:clrMap bg1="lt1" tx1="dk1" bg2="lt2" tx2="dk2" accent1="accent1" accent2="accent2" accent3="accent3" accent4="accent4" accent5="accent5" accent6="accent6" hlink="hlink" folHlink="folHlink"/>
  <p:notesStyle>
    <a:lvl1pPr algn="l" defTabSz="1096963" rtl="0" fontAlgn="base">
      <a:spcBef>
        <a:spcPct val="30000"/>
      </a:spcBef>
      <a:spcAft>
        <a:spcPct val="0"/>
      </a:spcAft>
      <a:defRPr sz="1400" kern="1200">
        <a:solidFill>
          <a:schemeClr val="tx1"/>
        </a:solidFill>
        <a:latin typeface="+mn-lt"/>
        <a:ea typeface="+mn-ea"/>
        <a:cs typeface="+mn-cs"/>
      </a:defRPr>
    </a:lvl1pPr>
    <a:lvl2pPr marL="547688" algn="l" defTabSz="1096963" rtl="0" fontAlgn="base">
      <a:spcBef>
        <a:spcPct val="30000"/>
      </a:spcBef>
      <a:spcAft>
        <a:spcPct val="0"/>
      </a:spcAft>
      <a:defRPr sz="1400" kern="1200">
        <a:solidFill>
          <a:schemeClr val="tx1"/>
        </a:solidFill>
        <a:latin typeface="+mn-lt"/>
        <a:ea typeface="+mn-ea"/>
        <a:cs typeface="+mn-cs"/>
      </a:defRPr>
    </a:lvl2pPr>
    <a:lvl3pPr marL="1096963" algn="l" defTabSz="1096963" rtl="0" fontAlgn="base">
      <a:spcBef>
        <a:spcPct val="30000"/>
      </a:spcBef>
      <a:spcAft>
        <a:spcPct val="0"/>
      </a:spcAft>
      <a:defRPr sz="1400" kern="1200">
        <a:solidFill>
          <a:schemeClr val="tx1"/>
        </a:solidFill>
        <a:latin typeface="+mn-lt"/>
        <a:ea typeface="+mn-ea"/>
        <a:cs typeface="+mn-cs"/>
      </a:defRPr>
    </a:lvl3pPr>
    <a:lvl4pPr marL="1644650" algn="l" defTabSz="1096963" rtl="0" fontAlgn="base">
      <a:spcBef>
        <a:spcPct val="30000"/>
      </a:spcBef>
      <a:spcAft>
        <a:spcPct val="0"/>
      </a:spcAft>
      <a:defRPr sz="1400" kern="1200">
        <a:solidFill>
          <a:schemeClr val="tx1"/>
        </a:solidFill>
        <a:latin typeface="+mn-lt"/>
        <a:ea typeface="+mn-ea"/>
        <a:cs typeface="+mn-cs"/>
      </a:defRPr>
    </a:lvl4pPr>
    <a:lvl5pPr marL="2193925" algn="l" defTabSz="1096963" rtl="0" fontAlgn="base">
      <a:spcBef>
        <a:spcPct val="30000"/>
      </a:spcBef>
      <a:spcAft>
        <a:spcPct val="0"/>
      </a:spcAft>
      <a:defRPr sz="1400" kern="1200">
        <a:solidFill>
          <a:schemeClr val="tx1"/>
        </a:solidFill>
        <a:latin typeface="+mn-lt"/>
        <a:ea typeface="+mn-ea"/>
        <a:cs typeface="+mn-cs"/>
      </a:defRPr>
    </a:lvl5pPr>
    <a:lvl6pPr marL="2743200" algn="l" defTabSz="1097280" rtl="0" eaLnBrk="1" latinLnBrk="0" hangingPunct="1">
      <a:defRPr sz="1440" kern="1200">
        <a:solidFill>
          <a:schemeClr val="tx1"/>
        </a:solidFill>
        <a:latin typeface="+mn-lt"/>
        <a:ea typeface="+mn-ea"/>
        <a:cs typeface="+mn-cs"/>
      </a:defRPr>
    </a:lvl6pPr>
    <a:lvl7pPr marL="3291840" algn="l" defTabSz="1097280" rtl="0" eaLnBrk="1" latinLnBrk="0" hangingPunct="1">
      <a:defRPr sz="1440" kern="1200">
        <a:solidFill>
          <a:schemeClr val="tx1"/>
        </a:solidFill>
        <a:latin typeface="+mn-lt"/>
        <a:ea typeface="+mn-ea"/>
        <a:cs typeface="+mn-cs"/>
      </a:defRPr>
    </a:lvl7pPr>
    <a:lvl8pPr marL="3840480" algn="l" defTabSz="1097280" rtl="0" eaLnBrk="1" latinLnBrk="0" hangingPunct="1">
      <a:defRPr sz="1440" kern="1200">
        <a:solidFill>
          <a:schemeClr val="tx1"/>
        </a:solidFill>
        <a:latin typeface="+mn-lt"/>
        <a:ea typeface="+mn-ea"/>
        <a:cs typeface="+mn-cs"/>
      </a:defRPr>
    </a:lvl8pPr>
    <a:lvl9pPr marL="4389120" algn="l" defTabSz="1097280" rtl="0" eaLnBrk="1" latinLnBrk="0" hangingPunct="1">
      <a:defRPr sz="14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18FAC-E513-4D1E-954F-617DC491C538}" type="slidenum">
              <a:rPr lang="en-US" smtClean="0"/>
              <a:pPr/>
              <a:t>3</a:t>
            </a:fld>
            <a:endParaRPr lang="en-US" dirty="0"/>
          </a:p>
        </p:txBody>
      </p:sp>
    </p:spTree>
    <p:extLst>
      <p:ext uri="{BB962C8B-B14F-4D97-AF65-F5344CB8AC3E}">
        <p14:creationId xmlns:p14="http://schemas.microsoft.com/office/powerpoint/2010/main" val="3721632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12</a:t>
            </a:fld>
            <a:endParaRPr lang="en-US" dirty="0"/>
          </a:p>
        </p:txBody>
      </p:sp>
    </p:spTree>
    <p:extLst>
      <p:ext uri="{BB962C8B-B14F-4D97-AF65-F5344CB8AC3E}">
        <p14:creationId xmlns:p14="http://schemas.microsoft.com/office/powerpoint/2010/main" val="3769119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13</a:t>
            </a:fld>
            <a:endParaRPr lang="en-US" dirty="0"/>
          </a:p>
        </p:txBody>
      </p:sp>
    </p:spTree>
    <p:extLst>
      <p:ext uri="{BB962C8B-B14F-4D97-AF65-F5344CB8AC3E}">
        <p14:creationId xmlns:p14="http://schemas.microsoft.com/office/powerpoint/2010/main" val="2159229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D71E48D-9728-2F45-B02D-C2713662B4D4}" type="slidenum">
              <a:rPr lang="en-US" smtClean="0"/>
              <a:pPr>
                <a:defRPr/>
              </a:pPr>
              <a:t>14</a:t>
            </a:fld>
            <a:endParaRPr lang="en-US" dirty="0"/>
          </a:p>
        </p:txBody>
      </p:sp>
    </p:spTree>
    <p:extLst>
      <p:ext uri="{BB962C8B-B14F-4D97-AF65-F5344CB8AC3E}">
        <p14:creationId xmlns:p14="http://schemas.microsoft.com/office/powerpoint/2010/main" val="3230558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15</a:t>
            </a:fld>
            <a:endParaRPr lang="en-US" dirty="0"/>
          </a:p>
        </p:txBody>
      </p:sp>
    </p:spTree>
    <p:extLst>
      <p:ext uri="{BB962C8B-B14F-4D97-AF65-F5344CB8AC3E}">
        <p14:creationId xmlns:p14="http://schemas.microsoft.com/office/powerpoint/2010/main" val="3297723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16</a:t>
            </a:fld>
            <a:endParaRPr lang="en-US" dirty="0"/>
          </a:p>
        </p:txBody>
      </p:sp>
    </p:spTree>
    <p:extLst>
      <p:ext uri="{BB962C8B-B14F-4D97-AF65-F5344CB8AC3E}">
        <p14:creationId xmlns:p14="http://schemas.microsoft.com/office/powerpoint/2010/main" val="2849191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17</a:t>
            </a:fld>
            <a:endParaRPr lang="en-US" dirty="0"/>
          </a:p>
        </p:txBody>
      </p:sp>
    </p:spTree>
    <p:extLst>
      <p:ext uri="{BB962C8B-B14F-4D97-AF65-F5344CB8AC3E}">
        <p14:creationId xmlns:p14="http://schemas.microsoft.com/office/powerpoint/2010/main" val="20634745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18</a:t>
            </a:fld>
            <a:endParaRPr lang="en-US" dirty="0"/>
          </a:p>
        </p:txBody>
      </p:sp>
    </p:spTree>
    <p:extLst>
      <p:ext uri="{BB962C8B-B14F-4D97-AF65-F5344CB8AC3E}">
        <p14:creationId xmlns:p14="http://schemas.microsoft.com/office/powerpoint/2010/main" val="40422441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19</a:t>
            </a:fld>
            <a:endParaRPr lang="en-US" dirty="0"/>
          </a:p>
        </p:txBody>
      </p:sp>
    </p:spTree>
    <p:extLst>
      <p:ext uri="{BB962C8B-B14F-4D97-AF65-F5344CB8AC3E}">
        <p14:creationId xmlns:p14="http://schemas.microsoft.com/office/powerpoint/2010/main" val="36115135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20</a:t>
            </a:fld>
            <a:endParaRPr lang="en-US" dirty="0"/>
          </a:p>
        </p:txBody>
      </p:sp>
    </p:spTree>
    <p:extLst>
      <p:ext uri="{BB962C8B-B14F-4D97-AF65-F5344CB8AC3E}">
        <p14:creationId xmlns:p14="http://schemas.microsoft.com/office/powerpoint/2010/main" val="41436329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21</a:t>
            </a:fld>
            <a:endParaRPr lang="en-US" dirty="0"/>
          </a:p>
        </p:txBody>
      </p:sp>
    </p:spTree>
    <p:extLst>
      <p:ext uri="{BB962C8B-B14F-4D97-AF65-F5344CB8AC3E}">
        <p14:creationId xmlns:p14="http://schemas.microsoft.com/office/powerpoint/2010/main" val="3962100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D71E48D-9728-2F45-B02D-C2713662B4D4}" type="slidenum">
              <a:rPr lang="en-US" smtClean="0"/>
              <a:pPr>
                <a:defRPr/>
              </a:pPr>
              <a:t>4</a:t>
            </a:fld>
            <a:endParaRPr lang="en-US" dirty="0"/>
          </a:p>
        </p:txBody>
      </p:sp>
    </p:spTree>
    <p:extLst>
      <p:ext uri="{BB962C8B-B14F-4D97-AF65-F5344CB8AC3E}">
        <p14:creationId xmlns:p14="http://schemas.microsoft.com/office/powerpoint/2010/main" val="4992429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996ABF-2FD7-400D-9ABA-EB4112D8C493}" type="slidenum">
              <a:rPr lang="en-US"/>
              <a:pPr/>
              <a:t>31</a:t>
            </a:fld>
            <a:endParaRPr lang="en-US" dirty="0"/>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sz="1200" b="1" dirty="0"/>
          </a:p>
        </p:txBody>
      </p:sp>
    </p:spTree>
    <p:extLst>
      <p:ext uri="{BB962C8B-B14F-4D97-AF65-F5344CB8AC3E}">
        <p14:creationId xmlns:p14="http://schemas.microsoft.com/office/powerpoint/2010/main" val="1057676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5</a:t>
            </a:fld>
            <a:endParaRPr lang="en-US" dirty="0"/>
          </a:p>
        </p:txBody>
      </p:sp>
    </p:spTree>
    <p:extLst>
      <p:ext uri="{BB962C8B-B14F-4D97-AF65-F5344CB8AC3E}">
        <p14:creationId xmlns:p14="http://schemas.microsoft.com/office/powerpoint/2010/main" val="4189380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6</a:t>
            </a:fld>
            <a:endParaRPr lang="en-US" dirty="0"/>
          </a:p>
        </p:txBody>
      </p:sp>
    </p:spTree>
    <p:extLst>
      <p:ext uri="{BB962C8B-B14F-4D97-AF65-F5344CB8AC3E}">
        <p14:creationId xmlns:p14="http://schemas.microsoft.com/office/powerpoint/2010/main" val="356883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7</a:t>
            </a:fld>
            <a:endParaRPr lang="en-US" dirty="0"/>
          </a:p>
        </p:txBody>
      </p:sp>
    </p:spTree>
    <p:extLst>
      <p:ext uri="{BB962C8B-B14F-4D97-AF65-F5344CB8AC3E}">
        <p14:creationId xmlns:p14="http://schemas.microsoft.com/office/powerpoint/2010/main" val="2842597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8</a:t>
            </a:fld>
            <a:endParaRPr lang="en-US" dirty="0"/>
          </a:p>
        </p:txBody>
      </p:sp>
    </p:spTree>
    <p:extLst>
      <p:ext uri="{BB962C8B-B14F-4D97-AF65-F5344CB8AC3E}">
        <p14:creationId xmlns:p14="http://schemas.microsoft.com/office/powerpoint/2010/main" val="2086621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9</a:t>
            </a:fld>
            <a:endParaRPr lang="en-US" dirty="0"/>
          </a:p>
        </p:txBody>
      </p:sp>
    </p:spTree>
    <p:extLst>
      <p:ext uri="{BB962C8B-B14F-4D97-AF65-F5344CB8AC3E}">
        <p14:creationId xmlns:p14="http://schemas.microsoft.com/office/powerpoint/2010/main" val="2581669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18FAC-E513-4D1E-954F-617DC491C538}" type="slidenum">
              <a:rPr lang="en-US" smtClean="0"/>
              <a:pPr/>
              <a:t>10</a:t>
            </a:fld>
            <a:endParaRPr lang="en-US" dirty="0"/>
          </a:p>
        </p:txBody>
      </p:sp>
    </p:spTree>
    <p:extLst>
      <p:ext uri="{BB962C8B-B14F-4D97-AF65-F5344CB8AC3E}">
        <p14:creationId xmlns:p14="http://schemas.microsoft.com/office/powerpoint/2010/main" val="2837850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635C42-D314-4875-A13C-2C5B907B11CE}" type="slidenum">
              <a:rPr lang="en-US" smtClean="0"/>
              <a:pPr/>
              <a:t>11</a:t>
            </a:fld>
            <a:endParaRPr lang="en-US" dirty="0"/>
          </a:p>
        </p:txBody>
      </p:sp>
    </p:spTree>
    <p:extLst>
      <p:ext uri="{BB962C8B-B14F-4D97-AF65-F5344CB8AC3E}">
        <p14:creationId xmlns:p14="http://schemas.microsoft.com/office/powerpoint/2010/main" val="1899261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275329" y="1133856"/>
            <a:ext cx="12650981" cy="1307592"/>
          </a:xfrm>
        </p:spPr>
        <p:txBody>
          <a:bodyPr>
            <a:noAutofit/>
          </a:bodyPr>
          <a:lstStyle>
            <a:lvl1pPr algn="r">
              <a:defRPr sz="7200" baseline="0"/>
            </a:lvl1pPr>
          </a:lstStyle>
          <a:p>
            <a:r>
              <a:rPr lang="en-US" dirty="0" smtClean="0"/>
              <a:t>Click To Add</a:t>
            </a:r>
            <a:br>
              <a:rPr lang="en-US" dirty="0" smtClean="0"/>
            </a:br>
            <a:r>
              <a:rPr lang="en-US" dirty="0" smtClean="0"/>
              <a:t>Presentation Title</a:t>
            </a:r>
            <a:endParaRPr lang="en-US" dirty="0"/>
          </a:p>
        </p:txBody>
      </p:sp>
      <p:sp>
        <p:nvSpPr>
          <p:cNvPr id="3" name="Subtitle 2"/>
          <p:cNvSpPr>
            <a:spLocks noGrp="1"/>
          </p:cNvSpPr>
          <p:nvPr>
            <p:ph type="subTitle" idx="1"/>
          </p:nvPr>
        </p:nvSpPr>
        <p:spPr>
          <a:xfrm>
            <a:off x="1275330" y="2441448"/>
            <a:ext cx="12650982" cy="530352"/>
          </a:xfrm>
        </p:spPr>
        <p:txBody>
          <a:bodyPr rIns="137160" anchor="b">
            <a:noAutofit/>
          </a:bodyPr>
          <a:lstStyle>
            <a:lvl1pPr marL="0" indent="0" algn="r">
              <a:buNone/>
              <a:defRPr sz="2800" b="1">
                <a:solidFill>
                  <a:schemeClr val="accent2"/>
                </a:solidFill>
              </a:defRPr>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smtClean="0"/>
              <a:t>Click to edit Master subtitle style</a:t>
            </a:r>
            <a:endParaRPr lang="en-US" dirty="0"/>
          </a:p>
        </p:txBody>
      </p:sp>
      <p:sp>
        <p:nvSpPr>
          <p:cNvPr id="8" name="Picture Placeholder 7"/>
          <p:cNvSpPr>
            <a:spLocks noGrp="1"/>
          </p:cNvSpPr>
          <p:nvPr>
            <p:ph type="pic" sz="quarter" idx="10"/>
          </p:nvPr>
        </p:nvSpPr>
        <p:spPr>
          <a:xfrm>
            <a:off x="1275330" y="2971800"/>
            <a:ext cx="13355069" cy="5257800"/>
          </a:xfrm>
          <a:solidFill>
            <a:schemeClr val="accent2">
              <a:lumMod val="20000"/>
              <a:lumOff val="80000"/>
            </a:schemeClr>
          </a:solidFill>
        </p:spPr>
        <p:txBody>
          <a:bodyPr lIns="1920240" tIns="1280160" rIns="822960" rtlCol="0">
            <a:noAutofit/>
          </a:bodyPr>
          <a:lstStyle>
            <a:lvl1pPr marL="0" indent="0" algn="r">
              <a:lnSpc>
                <a:spcPct val="110000"/>
              </a:lnSpc>
              <a:buNone/>
              <a:defRPr baseline="0"/>
            </a:lvl1pPr>
          </a:lstStyle>
          <a:p>
            <a:pPr lvl="0"/>
            <a:r>
              <a:rPr lang="en-US" noProof="0" dirty="0" smtClean="0"/>
              <a:t>Click icon to add picture</a:t>
            </a:r>
            <a:endParaRPr lang="en-US" noProof="0" dirty="0"/>
          </a:p>
        </p:txBody>
      </p:sp>
      <p:sp>
        <p:nvSpPr>
          <p:cNvPr id="5" name="Slide Number Placeholder 3"/>
          <p:cNvSpPr>
            <a:spLocks noGrp="1"/>
          </p:cNvSpPr>
          <p:nvPr>
            <p:ph type="sldNum" sz="quarter" idx="11"/>
          </p:nvPr>
        </p:nvSpPr>
        <p:spPr/>
        <p:txBody>
          <a:bodyPr/>
          <a:lstStyle>
            <a:lvl1pPr>
              <a:defRPr/>
            </a:lvl1pPr>
          </a:lstStyle>
          <a:p>
            <a:fld id="{48ECAB49-3A43-D14F-8E6C-D1B0014EFB06}" type="slidenum">
              <a:rPr lang="en-US" altLang="en-US"/>
              <a:pPr/>
              <a:t>‹#›</a:t>
            </a:fld>
            <a:endParaRPr lang="en-US" altLang="en-US" dirty="0"/>
          </a:p>
        </p:txBody>
      </p:sp>
    </p:spTree>
    <p:extLst>
      <p:ext uri="{BB962C8B-B14F-4D97-AF65-F5344CB8AC3E}">
        <p14:creationId xmlns:p14="http://schemas.microsoft.com/office/powerpoint/2010/main" val="276049994"/>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069848" y="3959352"/>
            <a:ext cx="6000108" cy="2221992"/>
          </a:xfrm>
        </p:spPr>
        <p:txBody>
          <a:bodyPr>
            <a:noAutofit/>
          </a:bodyPr>
          <a:lstStyle>
            <a:lvl1pPr algn="r">
              <a:defRPr sz="7200" baseline="0"/>
            </a:lvl1pPr>
          </a:lstStyle>
          <a:p>
            <a:r>
              <a:rPr lang="en-US" dirty="0" smtClean="0"/>
              <a:t>Click To Add Presentation Title</a:t>
            </a:r>
            <a:endParaRPr lang="en-US" dirty="0"/>
          </a:p>
        </p:txBody>
      </p:sp>
      <p:sp>
        <p:nvSpPr>
          <p:cNvPr id="8" name="Subtitle 2"/>
          <p:cNvSpPr>
            <a:spLocks noGrp="1"/>
          </p:cNvSpPr>
          <p:nvPr>
            <p:ph type="subTitle" idx="1"/>
          </p:nvPr>
        </p:nvSpPr>
        <p:spPr>
          <a:xfrm>
            <a:off x="1069848" y="6181344"/>
            <a:ext cx="6000109" cy="530352"/>
          </a:xfrm>
        </p:spPr>
        <p:txBody>
          <a:bodyPr rIns="118872" anchor="b">
            <a:noAutofit/>
          </a:bodyPr>
          <a:lstStyle>
            <a:lvl1pPr marL="0" indent="0" algn="r">
              <a:buNone/>
              <a:defRPr sz="2800" b="1">
                <a:solidFill>
                  <a:schemeClr val="accent2"/>
                </a:solidFill>
              </a:defRPr>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smtClean="0"/>
              <a:t>Click to edit Master subtitle style</a:t>
            </a:r>
            <a:endParaRPr lang="en-US" dirty="0"/>
          </a:p>
        </p:txBody>
      </p:sp>
      <p:sp>
        <p:nvSpPr>
          <p:cNvPr id="10" name="Picture Placeholder 9"/>
          <p:cNvSpPr>
            <a:spLocks noGrp="1"/>
          </p:cNvSpPr>
          <p:nvPr>
            <p:ph type="pic" sz="quarter" idx="10"/>
          </p:nvPr>
        </p:nvSpPr>
        <p:spPr>
          <a:xfrm>
            <a:off x="7315200" y="0"/>
            <a:ext cx="7315200" cy="8229600"/>
          </a:xfrm>
          <a:solidFill>
            <a:schemeClr val="accent2">
              <a:lumMod val="20000"/>
              <a:lumOff val="80000"/>
            </a:schemeClr>
          </a:solidFill>
        </p:spPr>
        <p:txBody>
          <a:bodyPr lIns="3474720" tIns="1645920" rtlCol="0">
            <a:noAutofit/>
          </a:bodyPr>
          <a:lstStyle>
            <a:lvl1pPr marL="0" indent="0" algn="l">
              <a:lnSpc>
                <a:spcPct val="120000"/>
              </a:lnSpc>
              <a:buNone/>
              <a:defRPr/>
            </a:lvl1pPr>
          </a:lstStyle>
          <a:p>
            <a:pPr lvl="0"/>
            <a:r>
              <a:rPr lang="en-US" noProof="0" dirty="0" smtClean="0"/>
              <a:t>Click icon to add picture</a:t>
            </a:r>
            <a:endParaRPr lang="en-US" noProof="0" dirty="0"/>
          </a:p>
        </p:txBody>
      </p:sp>
      <p:sp>
        <p:nvSpPr>
          <p:cNvPr id="5" name="Slide Number Placeholder 1"/>
          <p:cNvSpPr>
            <a:spLocks noGrp="1"/>
          </p:cNvSpPr>
          <p:nvPr>
            <p:ph type="sldNum" sz="quarter" idx="11"/>
          </p:nvPr>
        </p:nvSpPr>
        <p:spPr/>
        <p:txBody>
          <a:bodyPr/>
          <a:lstStyle>
            <a:lvl1pPr>
              <a:defRPr/>
            </a:lvl1pPr>
          </a:lstStyle>
          <a:p>
            <a:fld id="{1625A13B-BB71-8D4A-9E64-B94CF4F5D396}" type="slidenum">
              <a:rPr lang="en-US" altLang="en-US"/>
              <a:pPr/>
              <a:t>‹#›</a:t>
            </a:fld>
            <a:endParaRPr lang="en-US" altLang="en-US" dirty="0"/>
          </a:p>
        </p:txBody>
      </p:sp>
    </p:spTree>
    <p:extLst>
      <p:ext uri="{BB962C8B-B14F-4D97-AF65-F5344CB8AC3E}">
        <p14:creationId xmlns:p14="http://schemas.microsoft.com/office/powerpoint/2010/main" val="1007571638"/>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Title / Subtitle / Content / Image">
    <p:spTree>
      <p:nvGrpSpPr>
        <p:cNvPr id="1" name=""/>
        <p:cNvGrpSpPr/>
        <p:nvPr/>
      </p:nvGrpSpPr>
      <p:grpSpPr>
        <a:xfrm>
          <a:off x="0" y="0"/>
          <a:ext cx="0" cy="0"/>
          <a:chOff x="0" y="0"/>
          <a:chExt cx="0" cy="0"/>
        </a:xfrm>
      </p:grpSpPr>
      <p:sp>
        <p:nvSpPr>
          <p:cNvPr id="7" name="Picture Placeholder 9"/>
          <p:cNvSpPr>
            <a:spLocks noGrp="1"/>
          </p:cNvSpPr>
          <p:nvPr>
            <p:ph type="pic" sz="quarter" idx="10"/>
          </p:nvPr>
        </p:nvSpPr>
        <p:spPr>
          <a:xfrm>
            <a:off x="7315200" y="0"/>
            <a:ext cx="7315200" cy="8229600"/>
          </a:xfrm>
          <a:solidFill>
            <a:schemeClr val="accent2">
              <a:lumMod val="20000"/>
              <a:lumOff val="80000"/>
            </a:schemeClr>
          </a:solidFill>
        </p:spPr>
        <p:txBody>
          <a:bodyPr lIns="3474720" tIns="1645920" rtlCol="0">
            <a:noAutofit/>
          </a:bodyPr>
          <a:lstStyle>
            <a:lvl1pPr marL="0" indent="0" algn="l">
              <a:buNone/>
              <a:defRPr baseline="0"/>
            </a:lvl1pPr>
          </a:lstStyle>
          <a:p>
            <a:pPr lvl="0"/>
            <a:r>
              <a:rPr lang="en-US" noProof="0" dirty="0" smtClean="0"/>
              <a:t>Click icon to add picture</a:t>
            </a:r>
            <a:endParaRPr lang="en-US" noProof="0" dirty="0"/>
          </a:p>
        </p:txBody>
      </p:sp>
      <p:sp>
        <p:nvSpPr>
          <p:cNvPr id="8" name="Text Placeholder 18"/>
          <p:cNvSpPr>
            <a:spLocks noGrp="1"/>
          </p:cNvSpPr>
          <p:nvPr>
            <p:ph type="body" sz="quarter" idx="15" hasCustomPrompt="1"/>
          </p:nvPr>
        </p:nvSpPr>
        <p:spPr>
          <a:xfrm>
            <a:off x="1097280" y="1400165"/>
            <a:ext cx="8427720" cy="923330"/>
          </a:xfrm>
          <a:prstGeom prst="rect">
            <a:avLst/>
          </a:prstGeom>
          <a:solidFill>
            <a:schemeClr val="bg1">
              <a:alpha val="75000"/>
            </a:schemeClr>
          </a:solidFill>
        </p:spPr>
        <p:txBody>
          <a:bodyPr lIns="0" tIns="91440" rIns="274320" bIns="0" anchor="b">
            <a:spAutoFit/>
          </a:bodyPr>
          <a:lstStyle>
            <a:lvl1pPr marL="0" marR="0" indent="0" algn="l" defTabSz="1125444" rtl="0" eaLnBrk="0" fontAlgn="base" latinLnBrk="0" hangingPunct="0">
              <a:lnSpc>
                <a:spcPct val="100000"/>
              </a:lnSpc>
              <a:spcBef>
                <a:spcPct val="20000"/>
              </a:spcBef>
              <a:spcAft>
                <a:spcPct val="0"/>
              </a:spcAft>
              <a:buClrTx/>
              <a:buSzTx/>
              <a:buFont typeface="Times" charset="0"/>
              <a:buNone/>
              <a:tabLst/>
              <a:defRPr sz="5400" b="1" baseline="0">
                <a:solidFill>
                  <a:schemeClr val="tx2"/>
                </a:solidFill>
              </a:defRPr>
            </a:lvl1pPr>
          </a:lstStyle>
          <a:p>
            <a:pPr lvl="0"/>
            <a:r>
              <a:rPr lang="en-US" dirty="0" smtClean="0"/>
              <a:t>Click to add a title</a:t>
            </a:r>
          </a:p>
        </p:txBody>
      </p:sp>
      <p:sp>
        <p:nvSpPr>
          <p:cNvPr id="9" name="Text Placeholder 10"/>
          <p:cNvSpPr>
            <a:spLocks noGrp="1"/>
          </p:cNvSpPr>
          <p:nvPr>
            <p:ph type="body" sz="quarter" idx="19" hasCustomPrompt="1"/>
          </p:nvPr>
        </p:nvSpPr>
        <p:spPr>
          <a:xfrm>
            <a:off x="1097280" y="2323495"/>
            <a:ext cx="8427720" cy="1078992"/>
          </a:xfrm>
          <a:prstGeom prst="rect">
            <a:avLst/>
          </a:prstGeom>
          <a:solidFill>
            <a:schemeClr val="bg1">
              <a:alpha val="75000"/>
            </a:schemeClr>
          </a:solidFill>
        </p:spPr>
        <p:txBody>
          <a:bodyPr lIns="0" tIns="182880" rIns="274320" bIns="0">
            <a:noAutofit/>
          </a:bodyPr>
          <a:lstStyle>
            <a:lvl1pPr marL="0" marR="0" indent="0" algn="l" defTabSz="1125444" rtl="0" eaLnBrk="0" fontAlgn="base" latinLnBrk="0" hangingPunct="0">
              <a:lnSpc>
                <a:spcPct val="100000"/>
              </a:lnSpc>
              <a:spcBef>
                <a:spcPct val="20000"/>
              </a:spcBef>
              <a:spcAft>
                <a:spcPct val="0"/>
              </a:spcAft>
              <a:buClr>
                <a:schemeClr val="accent1"/>
              </a:buClr>
              <a:buSzTx/>
              <a:buFont typeface="Wingdings" charset="2"/>
              <a:buNone/>
              <a:tabLst/>
              <a:defRPr sz="3400" b="1" baseline="0">
                <a:solidFill>
                  <a:schemeClr val="accent2"/>
                </a:solidFill>
              </a:defRPr>
            </a:lvl1pPr>
            <a:lvl2pPr>
              <a:defRPr sz="3692">
                <a:solidFill>
                  <a:schemeClr val="accent2"/>
                </a:solidFill>
              </a:defRPr>
            </a:lvl2pPr>
            <a:lvl3pPr>
              <a:defRPr sz="3692">
                <a:solidFill>
                  <a:schemeClr val="accent2"/>
                </a:solidFill>
              </a:defRPr>
            </a:lvl3pPr>
            <a:lvl4pPr>
              <a:defRPr sz="3692">
                <a:solidFill>
                  <a:schemeClr val="accent2"/>
                </a:solidFill>
              </a:defRPr>
            </a:lvl4pPr>
            <a:lvl5pPr>
              <a:defRPr sz="3692">
                <a:solidFill>
                  <a:schemeClr val="accent2"/>
                </a:solidFill>
              </a:defRPr>
            </a:lvl5pPr>
          </a:lstStyle>
          <a:p>
            <a:pPr lvl="0"/>
            <a:r>
              <a:rPr lang="en-US" dirty="0" smtClean="0"/>
              <a:t>Click to add subtitle</a:t>
            </a:r>
          </a:p>
        </p:txBody>
      </p:sp>
      <p:sp>
        <p:nvSpPr>
          <p:cNvPr id="10" name="Text Placeholder 3"/>
          <p:cNvSpPr>
            <a:spLocks noGrp="1"/>
          </p:cNvSpPr>
          <p:nvPr>
            <p:ph type="body" sz="quarter" idx="23"/>
          </p:nvPr>
        </p:nvSpPr>
        <p:spPr>
          <a:xfrm>
            <a:off x="1096963" y="3402487"/>
            <a:ext cx="8428011" cy="4168301"/>
          </a:xfrm>
          <a:solidFill>
            <a:schemeClr val="bg1">
              <a:alpha val="75000"/>
            </a:schemeClr>
          </a:solidFill>
        </p:spPr>
        <p:txBody>
          <a:bodyPr lIns="0" rIns="274320" bIns="91440">
            <a:noAutofit/>
          </a:bodyPr>
          <a:lstStyle>
            <a:lvl1pPr>
              <a:spcBef>
                <a:spcPts val="900"/>
              </a:spcBef>
              <a:defRPr sz="3200"/>
            </a:lvl1pPr>
            <a:lvl2pPr marL="731520">
              <a:spcBef>
                <a:spcPts val="100"/>
              </a:spcBef>
              <a:defRPr sz="2800"/>
            </a:lvl2pPr>
            <a:lvl3pPr marL="1280160">
              <a:spcBef>
                <a:spcPts val="500"/>
              </a:spcBef>
              <a:defRPr sz="2600"/>
            </a:lvl3pPr>
            <a:lvl4pPr>
              <a:defRPr sz="2400"/>
            </a:lvl4pPr>
          </a:lstStyle>
          <a:p>
            <a:pPr lvl="0"/>
            <a:r>
              <a:rPr lang="en-US" smtClean="0"/>
              <a:t>Click to edit Master text styles</a:t>
            </a:r>
          </a:p>
          <a:p>
            <a:pPr lvl="1"/>
            <a:r>
              <a:rPr lang="en-US" smtClean="0"/>
              <a:t>Second level</a:t>
            </a:r>
          </a:p>
          <a:p>
            <a:pPr lvl="2"/>
            <a:r>
              <a:rPr lang="en-US" smtClean="0"/>
              <a:t>Third level</a:t>
            </a:r>
          </a:p>
        </p:txBody>
      </p:sp>
      <p:sp>
        <p:nvSpPr>
          <p:cNvPr id="6" name="Slide Number Placeholder 3"/>
          <p:cNvSpPr>
            <a:spLocks noGrp="1"/>
          </p:cNvSpPr>
          <p:nvPr>
            <p:ph type="sldNum" sz="quarter" idx="24"/>
          </p:nvPr>
        </p:nvSpPr>
        <p:spPr/>
        <p:txBody>
          <a:bodyPr/>
          <a:lstStyle>
            <a:lvl1pPr>
              <a:defRPr/>
            </a:lvl1pPr>
          </a:lstStyle>
          <a:p>
            <a:fld id="{9E131138-2B84-A04F-86C2-ABA3FF6E7279}" type="slidenum">
              <a:rPr lang="en-US" altLang="en-US"/>
              <a:pPr/>
              <a:t>‹#›</a:t>
            </a:fld>
            <a:endParaRPr lang="en-US" altLang="en-US" dirty="0"/>
          </a:p>
        </p:txBody>
      </p:sp>
    </p:spTree>
    <p:extLst>
      <p:ext uri="{BB962C8B-B14F-4D97-AF65-F5344CB8AC3E}">
        <p14:creationId xmlns:p14="http://schemas.microsoft.com/office/powerpoint/2010/main" val="1347963271"/>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Title / Content / Image">
    <p:spTree>
      <p:nvGrpSpPr>
        <p:cNvPr id="1" name=""/>
        <p:cNvGrpSpPr/>
        <p:nvPr/>
      </p:nvGrpSpPr>
      <p:grpSpPr>
        <a:xfrm>
          <a:off x="0" y="0"/>
          <a:ext cx="0" cy="0"/>
          <a:chOff x="0" y="0"/>
          <a:chExt cx="0" cy="0"/>
        </a:xfrm>
      </p:grpSpPr>
      <p:sp>
        <p:nvSpPr>
          <p:cNvPr id="7" name="Picture Placeholder 9"/>
          <p:cNvSpPr>
            <a:spLocks noGrp="1"/>
          </p:cNvSpPr>
          <p:nvPr>
            <p:ph type="pic" sz="quarter" idx="10"/>
          </p:nvPr>
        </p:nvSpPr>
        <p:spPr>
          <a:xfrm>
            <a:off x="7315200" y="0"/>
            <a:ext cx="7315200" cy="8229600"/>
          </a:xfrm>
          <a:solidFill>
            <a:schemeClr val="accent2">
              <a:lumMod val="20000"/>
              <a:lumOff val="80000"/>
            </a:schemeClr>
          </a:solidFill>
        </p:spPr>
        <p:txBody>
          <a:bodyPr lIns="3474720" tIns="1645920" rtlCol="0">
            <a:noAutofit/>
          </a:bodyPr>
          <a:lstStyle>
            <a:lvl1pPr marL="0" indent="0" algn="l">
              <a:buNone/>
              <a:defRPr baseline="0"/>
            </a:lvl1pPr>
          </a:lstStyle>
          <a:p>
            <a:pPr lvl="0"/>
            <a:r>
              <a:rPr lang="en-US" noProof="0" dirty="0" smtClean="0"/>
              <a:t>Click icon to add picture</a:t>
            </a:r>
            <a:endParaRPr lang="en-US" noProof="0" dirty="0"/>
          </a:p>
        </p:txBody>
      </p:sp>
      <p:sp>
        <p:nvSpPr>
          <p:cNvPr id="6" name="Slide Number Placeholder 3"/>
          <p:cNvSpPr>
            <a:spLocks noGrp="1"/>
          </p:cNvSpPr>
          <p:nvPr>
            <p:ph type="sldNum" sz="quarter" idx="24"/>
          </p:nvPr>
        </p:nvSpPr>
        <p:spPr/>
        <p:txBody>
          <a:bodyPr/>
          <a:lstStyle>
            <a:lvl1pPr>
              <a:defRPr/>
            </a:lvl1pPr>
          </a:lstStyle>
          <a:p>
            <a:fld id="{9E131138-2B84-A04F-86C2-ABA3FF6E7279}" type="slidenum">
              <a:rPr lang="en-US" altLang="en-US"/>
              <a:pPr/>
              <a:t>‹#›</a:t>
            </a:fld>
            <a:endParaRPr lang="en-US" altLang="en-US" dirty="0"/>
          </a:p>
        </p:txBody>
      </p:sp>
      <p:sp>
        <p:nvSpPr>
          <p:cNvPr id="11" name="Text Placeholder 3"/>
          <p:cNvSpPr>
            <a:spLocks noGrp="1"/>
          </p:cNvSpPr>
          <p:nvPr>
            <p:ph type="body" sz="quarter" idx="25"/>
          </p:nvPr>
        </p:nvSpPr>
        <p:spPr>
          <a:xfrm>
            <a:off x="1097280" y="2926080"/>
            <a:ext cx="8428011" cy="4644709"/>
          </a:xfrm>
          <a:solidFill>
            <a:schemeClr val="bg1">
              <a:alpha val="75000"/>
            </a:schemeClr>
          </a:solidFill>
        </p:spPr>
        <p:txBody>
          <a:bodyPr lIns="0" tIns="182880" rIns="274320" bIns="91440">
            <a:noAutofit/>
          </a:bodyPr>
          <a:lstStyle>
            <a:lvl1pPr>
              <a:spcBef>
                <a:spcPts val="900"/>
              </a:spcBef>
              <a:defRPr sz="3200"/>
            </a:lvl1pPr>
            <a:lvl2pPr marL="731520">
              <a:spcBef>
                <a:spcPts val="100"/>
              </a:spcBef>
              <a:defRPr sz="2800"/>
            </a:lvl2pPr>
            <a:lvl3pPr marL="1280160">
              <a:spcBef>
                <a:spcPts val="500"/>
              </a:spcBef>
              <a:defRPr sz="2600"/>
            </a:lvl3pPr>
            <a:lvl4pPr>
              <a:defRPr sz="2400"/>
            </a:lvl4pPr>
          </a:lstStyle>
          <a:p>
            <a:pPr lvl="0"/>
            <a:r>
              <a:rPr lang="en-US" smtClean="0"/>
              <a:t>Click to edit Master text styles</a:t>
            </a:r>
          </a:p>
          <a:p>
            <a:pPr lvl="1"/>
            <a:r>
              <a:rPr lang="en-US" smtClean="0"/>
              <a:t>Second level</a:t>
            </a:r>
          </a:p>
          <a:p>
            <a:pPr lvl="2"/>
            <a:r>
              <a:rPr lang="en-US" smtClean="0"/>
              <a:t>Third level</a:t>
            </a:r>
          </a:p>
        </p:txBody>
      </p:sp>
      <p:sp>
        <p:nvSpPr>
          <p:cNvPr id="12" name="Text Placeholder 18"/>
          <p:cNvSpPr>
            <a:spLocks noGrp="1"/>
          </p:cNvSpPr>
          <p:nvPr>
            <p:ph type="body" sz="quarter" idx="26" hasCustomPrompt="1"/>
          </p:nvPr>
        </p:nvSpPr>
        <p:spPr>
          <a:xfrm>
            <a:off x="1097280" y="1400165"/>
            <a:ext cx="8427720" cy="1525916"/>
          </a:xfrm>
          <a:prstGeom prst="rect">
            <a:avLst/>
          </a:prstGeom>
          <a:solidFill>
            <a:schemeClr val="bg1">
              <a:alpha val="75000"/>
            </a:schemeClr>
          </a:solidFill>
        </p:spPr>
        <p:txBody>
          <a:bodyPr lIns="0" tIns="91440" rIns="274320" bIns="0" anchor="t" anchorCtr="0">
            <a:noAutofit/>
          </a:bodyPr>
          <a:lstStyle>
            <a:lvl1pPr marL="0" marR="0" indent="0" algn="l" defTabSz="1125444" rtl="0" eaLnBrk="0" fontAlgn="base" latinLnBrk="0" hangingPunct="0">
              <a:lnSpc>
                <a:spcPct val="100000"/>
              </a:lnSpc>
              <a:spcBef>
                <a:spcPct val="20000"/>
              </a:spcBef>
              <a:spcAft>
                <a:spcPct val="0"/>
              </a:spcAft>
              <a:buClrTx/>
              <a:buSzTx/>
              <a:buFont typeface="Times" charset="0"/>
              <a:buNone/>
              <a:tabLst/>
              <a:defRPr sz="5400" b="1" baseline="0">
                <a:solidFill>
                  <a:schemeClr val="tx2"/>
                </a:solidFill>
              </a:defRPr>
            </a:lvl1pPr>
          </a:lstStyle>
          <a:p>
            <a:pPr lvl="0"/>
            <a:r>
              <a:rPr lang="en-US" dirty="0" smtClean="0"/>
              <a:t>Click to add a title</a:t>
            </a:r>
          </a:p>
        </p:txBody>
      </p:sp>
    </p:spTree>
    <p:extLst>
      <p:ext uri="{BB962C8B-B14F-4D97-AF65-F5344CB8AC3E}">
        <p14:creationId xmlns:p14="http://schemas.microsoft.com/office/powerpoint/2010/main" val="2094929274"/>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Title / Content">
    <p:spTree>
      <p:nvGrpSpPr>
        <p:cNvPr id="1" name=""/>
        <p:cNvGrpSpPr/>
        <p:nvPr/>
      </p:nvGrpSpPr>
      <p:grpSpPr>
        <a:xfrm>
          <a:off x="0" y="0"/>
          <a:ext cx="0" cy="0"/>
          <a:chOff x="0" y="0"/>
          <a:chExt cx="0" cy="0"/>
        </a:xfrm>
      </p:grpSpPr>
      <p:sp>
        <p:nvSpPr>
          <p:cNvPr id="9" name="Text Placeholder 18"/>
          <p:cNvSpPr>
            <a:spLocks noGrp="1"/>
          </p:cNvSpPr>
          <p:nvPr>
            <p:ph type="body" sz="quarter" idx="26" hasCustomPrompt="1"/>
          </p:nvPr>
        </p:nvSpPr>
        <p:spPr>
          <a:xfrm>
            <a:off x="1097279" y="1400165"/>
            <a:ext cx="12537979" cy="923330"/>
          </a:xfrm>
          <a:prstGeom prst="rect">
            <a:avLst/>
          </a:prstGeom>
          <a:solidFill>
            <a:schemeClr val="bg1">
              <a:alpha val="40000"/>
            </a:schemeClr>
          </a:solidFill>
        </p:spPr>
        <p:txBody>
          <a:bodyPr lIns="0" tIns="91440" rIns="274320" bIns="0" anchor="t" anchorCtr="0">
            <a:spAutoFit/>
          </a:bodyPr>
          <a:lstStyle>
            <a:lvl1pPr marL="0" marR="0" indent="0" algn="l" defTabSz="1125444" rtl="0" eaLnBrk="0" fontAlgn="base" latinLnBrk="0" hangingPunct="0">
              <a:lnSpc>
                <a:spcPct val="100000"/>
              </a:lnSpc>
              <a:spcBef>
                <a:spcPct val="20000"/>
              </a:spcBef>
              <a:spcAft>
                <a:spcPct val="0"/>
              </a:spcAft>
              <a:buClrTx/>
              <a:buSzTx/>
              <a:buFont typeface="Times" charset="0"/>
              <a:buNone/>
              <a:tabLst/>
              <a:defRPr sz="5400" b="1" baseline="0">
                <a:solidFill>
                  <a:schemeClr val="tx2"/>
                </a:solidFill>
              </a:defRPr>
            </a:lvl1pPr>
          </a:lstStyle>
          <a:p>
            <a:pPr lvl="0"/>
            <a:r>
              <a:rPr lang="en-US" dirty="0" smtClean="0"/>
              <a:t>Click to add a title</a:t>
            </a:r>
          </a:p>
        </p:txBody>
      </p:sp>
      <p:sp>
        <p:nvSpPr>
          <p:cNvPr id="11" name="Text Placeholder 3"/>
          <p:cNvSpPr>
            <a:spLocks noGrp="1"/>
          </p:cNvSpPr>
          <p:nvPr>
            <p:ph type="body" sz="quarter" idx="28"/>
          </p:nvPr>
        </p:nvSpPr>
        <p:spPr>
          <a:xfrm>
            <a:off x="1922929" y="2926080"/>
            <a:ext cx="11712339" cy="4644707"/>
          </a:xfrm>
          <a:solidFill>
            <a:schemeClr val="bg1">
              <a:alpha val="40000"/>
            </a:schemeClr>
          </a:solidFill>
        </p:spPr>
        <p:txBody>
          <a:bodyPr lIns="0" tIns="182880" rIns="274320" bIns="91440">
            <a:noAutofit/>
          </a:bodyPr>
          <a:lstStyle>
            <a:lvl1pPr>
              <a:spcBef>
                <a:spcPts val="900"/>
              </a:spcBef>
              <a:defRPr sz="3200"/>
            </a:lvl1pPr>
            <a:lvl2pPr marL="731520">
              <a:spcBef>
                <a:spcPts val="100"/>
              </a:spcBef>
              <a:defRPr sz="2800"/>
            </a:lvl2pPr>
            <a:lvl3pPr marL="1280160">
              <a:spcBef>
                <a:spcPts val="500"/>
              </a:spcBef>
              <a:defRPr sz="2600"/>
            </a:lvl3pPr>
          </a:lstStyle>
          <a:p>
            <a:pPr lvl="0"/>
            <a:r>
              <a:rPr lang="en-US" smtClean="0"/>
              <a:t>Click to edit Master text styles</a:t>
            </a:r>
          </a:p>
          <a:p>
            <a:pPr lvl="1"/>
            <a:r>
              <a:rPr lang="en-US" smtClean="0"/>
              <a:t>Second level</a:t>
            </a:r>
          </a:p>
          <a:p>
            <a:pPr lvl="2"/>
            <a:r>
              <a:rPr lang="en-US" smtClean="0"/>
              <a:t>Third level</a:t>
            </a:r>
          </a:p>
        </p:txBody>
      </p:sp>
      <p:sp>
        <p:nvSpPr>
          <p:cNvPr id="5" name="Slide Number Placeholder 1"/>
          <p:cNvSpPr>
            <a:spLocks noGrp="1"/>
          </p:cNvSpPr>
          <p:nvPr>
            <p:ph type="sldNum" sz="quarter" idx="29"/>
          </p:nvPr>
        </p:nvSpPr>
        <p:spPr/>
        <p:txBody>
          <a:bodyPr/>
          <a:lstStyle>
            <a:lvl1pPr>
              <a:defRPr/>
            </a:lvl1pPr>
          </a:lstStyle>
          <a:p>
            <a:fld id="{6C9686C1-DB47-8441-80A6-071E2EAEA2B5}" type="slidenum">
              <a:rPr lang="en-US" altLang="en-US"/>
              <a:pPr/>
              <a:t>‹#›</a:t>
            </a:fld>
            <a:endParaRPr lang="en-US" altLang="en-US" dirty="0"/>
          </a:p>
        </p:txBody>
      </p:sp>
    </p:spTree>
    <p:extLst>
      <p:ext uri="{BB962C8B-B14F-4D97-AF65-F5344CB8AC3E}">
        <p14:creationId xmlns:p14="http://schemas.microsoft.com/office/powerpoint/2010/main" val="973160076"/>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C1174A4-6F8F-4522-9BEA-D7CF518947D3}" type="datetime1">
              <a:rPr lang="en-US" smtClean="0"/>
              <a:t>3/8/2019</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AB2A902-4ECA-4FC9-A836-16DB3B2492E4}" type="slidenum">
              <a:rPr lang="en-US"/>
              <a:pPr/>
              <a:t>‹#›</a:t>
            </a:fld>
            <a:endParaRPr lang="en-US" dirty="0"/>
          </a:p>
        </p:txBody>
      </p:sp>
    </p:spTree>
    <p:extLst>
      <p:ext uri="{BB962C8B-B14F-4D97-AF65-F5344CB8AC3E}">
        <p14:creationId xmlns:p14="http://schemas.microsoft.com/office/powerpoint/2010/main" val="3644267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C55BF70-31CF-4CDC-A60B-9FFDAEEE86F3}" type="datetime1">
              <a:rPr lang="en-US" smtClean="0"/>
              <a:t>3/8/2019</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5C8AD5E2-D336-4EB8-A0B3-E2DD2992C99A}" type="slidenum">
              <a:rPr lang="en-US"/>
              <a:pPr/>
              <a:t>‹#›</a:t>
            </a:fld>
            <a:endParaRPr lang="en-US" dirty="0"/>
          </a:p>
        </p:txBody>
      </p:sp>
    </p:spTree>
    <p:extLst>
      <p:ext uri="{BB962C8B-B14F-4D97-AF65-F5344CB8AC3E}">
        <p14:creationId xmlns:p14="http://schemas.microsoft.com/office/powerpoint/2010/main" val="3734513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B0E52CA-4596-4702-921D-9623208B15B8}" type="datetime1">
              <a:rPr lang="en-US" smtClean="0"/>
              <a:t>3/8/2019</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1F35AC28-483C-4609-BE1A-7794F1927389}" type="slidenum">
              <a:rPr lang="en-US"/>
              <a:pPr/>
              <a:t>‹#›</a:t>
            </a:fld>
            <a:endParaRPr lang="en-US" dirty="0"/>
          </a:p>
        </p:txBody>
      </p:sp>
    </p:spTree>
    <p:extLst>
      <p:ext uri="{BB962C8B-B14F-4D97-AF65-F5344CB8AC3E}">
        <p14:creationId xmlns:p14="http://schemas.microsoft.com/office/powerpoint/2010/main" val="241713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1"/>
            <a:ext cx="1243584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2194560" y="4663440"/>
            <a:ext cx="10241280" cy="2103120"/>
          </a:xfrm>
        </p:spPr>
        <p:txBody>
          <a:bodyPr/>
          <a:lstStyle>
            <a:lvl1pPr marL="0" indent="0" algn="ctr">
              <a:buNone/>
              <a:defRPr>
                <a:solidFill>
                  <a:schemeClr val="tx1">
                    <a:tint val="75000"/>
                  </a:schemeClr>
                </a:solidFill>
              </a:defRPr>
            </a:lvl1pPr>
            <a:lvl2pPr marL="548640" indent="0" algn="ctr">
              <a:buNone/>
              <a:defRPr>
                <a:solidFill>
                  <a:schemeClr val="tx1">
                    <a:tint val="75000"/>
                  </a:schemeClr>
                </a:solidFill>
              </a:defRPr>
            </a:lvl2pPr>
            <a:lvl3pPr marL="1097280" indent="0" algn="ctr">
              <a:buNone/>
              <a:defRPr>
                <a:solidFill>
                  <a:schemeClr val="tx1">
                    <a:tint val="75000"/>
                  </a:schemeClr>
                </a:solidFill>
              </a:defRPr>
            </a:lvl3pPr>
            <a:lvl4pPr marL="1645920" indent="0" algn="ctr">
              <a:buNone/>
              <a:defRPr>
                <a:solidFill>
                  <a:schemeClr val="tx1">
                    <a:tint val="75000"/>
                  </a:schemeClr>
                </a:solidFill>
              </a:defRPr>
            </a:lvl4pPr>
            <a:lvl5pPr marL="2194560" indent="0" algn="ctr">
              <a:buNone/>
              <a:defRPr>
                <a:solidFill>
                  <a:schemeClr val="tx1">
                    <a:tint val="75000"/>
                  </a:schemeClr>
                </a:solidFill>
              </a:defRPr>
            </a:lvl5pPr>
            <a:lvl6pPr marL="2743200" indent="0" algn="ctr">
              <a:buNone/>
              <a:defRPr>
                <a:solidFill>
                  <a:schemeClr val="tx1">
                    <a:tint val="75000"/>
                  </a:schemeClr>
                </a:solidFill>
              </a:defRPr>
            </a:lvl6pPr>
            <a:lvl7pPr marL="3291840" indent="0" algn="ctr">
              <a:buNone/>
              <a:defRPr>
                <a:solidFill>
                  <a:schemeClr val="tx1">
                    <a:tint val="75000"/>
                  </a:schemeClr>
                </a:solidFill>
              </a:defRPr>
            </a:lvl7pPr>
            <a:lvl8pPr marL="3840480" indent="0" algn="ctr">
              <a:buNone/>
              <a:defRPr>
                <a:solidFill>
                  <a:schemeClr val="tx1">
                    <a:tint val="75000"/>
                  </a:schemeClr>
                </a:solidFill>
              </a:defRPr>
            </a:lvl8pPr>
            <a:lvl9pPr marL="438912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C3ED97-46E5-4265-B6CD-CA8359EAAC6D}" type="datetime1">
              <a:rPr lang="en-US" smtClean="0"/>
              <a:t>3/8/2019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9C26FF-0653-45A5-872F-C77556015071}" type="slidenum">
              <a:rPr lang="en-US" smtClean="0"/>
              <a:pPr/>
              <a:t>‹#›</a:t>
            </a:fld>
            <a:endParaRPr lang="en-US" dirty="0"/>
          </a:p>
        </p:txBody>
      </p:sp>
    </p:spTree>
    <p:extLst>
      <p:ext uri="{BB962C8B-B14F-4D97-AF65-F5344CB8AC3E}">
        <p14:creationId xmlns:p14="http://schemas.microsoft.com/office/powerpoint/2010/main" val="529121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006475" y="1293813"/>
            <a:ext cx="12892088"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endParaRPr lang="en-US" altLang="en-US"/>
          </a:p>
        </p:txBody>
      </p:sp>
      <p:sp>
        <p:nvSpPr>
          <p:cNvPr id="1027" name="Text Placeholder 2"/>
          <p:cNvSpPr>
            <a:spLocks noGrp="1"/>
          </p:cNvSpPr>
          <p:nvPr>
            <p:ph type="body" idx="1"/>
          </p:nvPr>
        </p:nvSpPr>
        <p:spPr bwMode="auto">
          <a:xfrm>
            <a:off x="1006475" y="2190750"/>
            <a:ext cx="12617450" cy="52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a:p>
        </p:txBody>
      </p:sp>
      <p:pic>
        <p:nvPicPr>
          <p:cNvPr id="1028" name="Picture 3"/>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57200" y="430213"/>
            <a:ext cx="38862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10"/>
          <p:cNvSpPr>
            <a:spLocks noGrp="1"/>
          </p:cNvSpPr>
          <p:nvPr>
            <p:ph type="sldNum" sz="quarter" idx="4"/>
          </p:nvPr>
        </p:nvSpPr>
        <p:spPr>
          <a:xfrm>
            <a:off x="457200" y="7570788"/>
            <a:ext cx="1465263" cy="438150"/>
          </a:xfrm>
          <a:prstGeom prst="rect">
            <a:avLst/>
          </a:prstGeom>
        </p:spPr>
        <p:txBody>
          <a:bodyPr vert="horz" wrap="square" lIns="91440" tIns="45720" rIns="91440" bIns="45720" numCol="1" anchor="ctr" anchorCtr="0" compatLnSpc="1">
            <a:prstTxWarp prst="textNoShape">
              <a:avLst/>
            </a:prstTxWarp>
          </a:bodyPr>
          <a:lstStyle>
            <a:lvl1pPr eaLnBrk="1" hangingPunct="1">
              <a:defRPr sz="1600">
                <a:solidFill>
                  <a:schemeClr val="accent2"/>
                </a:solidFill>
                <a:latin typeface="Arial" charset="0"/>
                <a:ea typeface="Arial" charset="0"/>
                <a:cs typeface="Arial" charset="0"/>
              </a:defRPr>
            </a:lvl1pPr>
          </a:lstStyle>
          <a:p>
            <a:fld id="{5F937897-339B-B449-8C38-B0423CAEB7C4}"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80" r:id="rId4"/>
    <p:sldLayoutId id="2147483681" r:id="rId5"/>
    <p:sldLayoutId id="2147483683" r:id="rId6"/>
    <p:sldLayoutId id="2147483685" r:id="rId7"/>
    <p:sldLayoutId id="2147483686" r:id="rId8"/>
    <p:sldLayoutId id="2147483688" r:id="rId9"/>
  </p:sldLayoutIdLst>
  <p:transition spd="med">
    <p:pull/>
  </p:transition>
  <p:timing>
    <p:tnLst>
      <p:par>
        <p:cTn id="1" dur="indefinite" restart="never" nodeType="tmRoot"/>
      </p:par>
    </p:tnLst>
  </p:timing>
  <p:hf hdr="0" ftr="0" dt="0"/>
  <p:txStyles>
    <p:titleStyle>
      <a:lvl1pPr algn="l" defTabSz="1096963" rtl="0" eaLnBrk="1" fontAlgn="base" hangingPunct="1">
        <a:lnSpc>
          <a:spcPct val="90000"/>
        </a:lnSpc>
        <a:spcBef>
          <a:spcPct val="0"/>
        </a:spcBef>
        <a:spcAft>
          <a:spcPct val="0"/>
        </a:spcAft>
        <a:defRPr sz="5400" b="1" kern="1200">
          <a:solidFill>
            <a:schemeClr val="tx2"/>
          </a:solidFill>
          <a:latin typeface="Arial" charset="0"/>
          <a:ea typeface="Arial" charset="0"/>
          <a:cs typeface="Arial" charset="0"/>
        </a:defRPr>
      </a:lvl1pPr>
      <a:lvl2pPr algn="l" defTabSz="1096963" rtl="0" eaLnBrk="1" fontAlgn="base" hangingPunct="1">
        <a:lnSpc>
          <a:spcPct val="90000"/>
        </a:lnSpc>
        <a:spcBef>
          <a:spcPct val="0"/>
        </a:spcBef>
        <a:spcAft>
          <a:spcPct val="0"/>
        </a:spcAft>
        <a:defRPr sz="5400" b="1">
          <a:solidFill>
            <a:schemeClr val="tx2"/>
          </a:solidFill>
          <a:latin typeface="Arial" charset="0"/>
          <a:ea typeface="Arial" charset="0"/>
          <a:cs typeface="Arial" charset="0"/>
        </a:defRPr>
      </a:lvl2pPr>
      <a:lvl3pPr algn="l" defTabSz="1096963" rtl="0" eaLnBrk="1" fontAlgn="base" hangingPunct="1">
        <a:lnSpc>
          <a:spcPct val="90000"/>
        </a:lnSpc>
        <a:spcBef>
          <a:spcPct val="0"/>
        </a:spcBef>
        <a:spcAft>
          <a:spcPct val="0"/>
        </a:spcAft>
        <a:defRPr sz="5400" b="1">
          <a:solidFill>
            <a:schemeClr val="tx2"/>
          </a:solidFill>
          <a:latin typeface="Arial" charset="0"/>
          <a:ea typeface="Arial" charset="0"/>
          <a:cs typeface="Arial" charset="0"/>
        </a:defRPr>
      </a:lvl3pPr>
      <a:lvl4pPr algn="l" defTabSz="1096963" rtl="0" eaLnBrk="1" fontAlgn="base" hangingPunct="1">
        <a:lnSpc>
          <a:spcPct val="90000"/>
        </a:lnSpc>
        <a:spcBef>
          <a:spcPct val="0"/>
        </a:spcBef>
        <a:spcAft>
          <a:spcPct val="0"/>
        </a:spcAft>
        <a:defRPr sz="5400" b="1">
          <a:solidFill>
            <a:schemeClr val="tx2"/>
          </a:solidFill>
          <a:latin typeface="Arial" charset="0"/>
          <a:ea typeface="Arial" charset="0"/>
          <a:cs typeface="Arial" charset="0"/>
        </a:defRPr>
      </a:lvl4pPr>
      <a:lvl5pPr algn="l" defTabSz="1096963" rtl="0" eaLnBrk="1" fontAlgn="base" hangingPunct="1">
        <a:lnSpc>
          <a:spcPct val="90000"/>
        </a:lnSpc>
        <a:spcBef>
          <a:spcPct val="0"/>
        </a:spcBef>
        <a:spcAft>
          <a:spcPct val="0"/>
        </a:spcAft>
        <a:defRPr sz="5400" b="1">
          <a:solidFill>
            <a:schemeClr val="tx2"/>
          </a:solidFill>
          <a:latin typeface="Arial" charset="0"/>
          <a:ea typeface="Arial" charset="0"/>
          <a:cs typeface="Arial" charset="0"/>
        </a:defRPr>
      </a:lvl5pPr>
      <a:lvl6pPr marL="457200" algn="l" defTabSz="1096963" rtl="0" eaLnBrk="1" fontAlgn="base" hangingPunct="1">
        <a:lnSpc>
          <a:spcPct val="90000"/>
        </a:lnSpc>
        <a:spcBef>
          <a:spcPct val="0"/>
        </a:spcBef>
        <a:spcAft>
          <a:spcPct val="0"/>
        </a:spcAft>
        <a:defRPr sz="5400" b="1">
          <a:solidFill>
            <a:schemeClr val="tx2"/>
          </a:solidFill>
          <a:latin typeface="Arial" charset="0"/>
          <a:ea typeface="Arial" charset="0"/>
          <a:cs typeface="Arial" charset="0"/>
        </a:defRPr>
      </a:lvl6pPr>
      <a:lvl7pPr marL="914400" algn="l" defTabSz="1096963" rtl="0" eaLnBrk="1" fontAlgn="base" hangingPunct="1">
        <a:lnSpc>
          <a:spcPct val="90000"/>
        </a:lnSpc>
        <a:spcBef>
          <a:spcPct val="0"/>
        </a:spcBef>
        <a:spcAft>
          <a:spcPct val="0"/>
        </a:spcAft>
        <a:defRPr sz="5400" b="1">
          <a:solidFill>
            <a:schemeClr val="tx2"/>
          </a:solidFill>
          <a:latin typeface="Arial" charset="0"/>
          <a:ea typeface="Arial" charset="0"/>
          <a:cs typeface="Arial" charset="0"/>
        </a:defRPr>
      </a:lvl7pPr>
      <a:lvl8pPr marL="1371600" algn="l" defTabSz="1096963" rtl="0" eaLnBrk="1" fontAlgn="base" hangingPunct="1">
        <a:lnSpc>
          <a:spcPct val="90000"/>
        </a:lnSpc>
        <a:spcBef>
          <a:spcPct val="0"/>
        </a:spcBef>
        <a:spcAft>
          <a:spcPct val="0"/>
        </a:spcAft>
        <a:defRPr sz="5400" b="1">
          <a:solidFill>
            <a:schemeClr val="tx2"/>
          </a:solidFill>
          <a:latin typeface="Arial" charset="0"/>
          <a:ea typeface="Arial" charset="0"/>
          <a:cs typeface="Arial" charset="0"/>
        </a:defRPr>
      </a:lvl8pPr>
      <a:lvl9pPr marL="1828800" algn="l" defTabSz="1096963" rtl="0" eaLnBrk="1" fontAlgn="base" hangingPunct="1">
        <a:lnSpc>
          <a:spcPct val="90000"/>
        </a:lnSpc>
        <a:spcBef>
          <a:spcPct val="0"/>
        </a:spcBef>
        <a:spcAft>
          <a:spcPct val="0"/>
        </a:spcAft>
        <a:defRPr sz="5400" b="1">
          <a:solidFill>
            <a:schemeClr val="tx2"/>
          </a:solidFill>
          <a:latin typeface="Arial" charset="0"/>
          <a:ea typeface="Arial" charset="0"/>
          <a:cs typeface="Arial" charset="0"/>
        </a:defRPr>
      </a:lvl9pPr>
    </p:titleStyle>
    <p:bodyStyle>
      <a:lvl1pPr marL="273050" indent="-273050" algn="l" defTabSz="1096963" rtl="0" eaLnBrk="1" fontAlgn="base" hangingPunct="1">
        <a:lnSpc>
          <a:spcPct val="120000"/>
        </a:lnSpc>
        <a:spcBef>
          <a:spcPts val="1200"/>
        </a:spcBef>
        <a:spcAft>
          <a:spcPct val="0"/>
        </a:spcAft>
        <a:buClr>
          <a:schemeClr val="tx2"/>
        </a:buClr>
        <a:buFont typeface="Arial" charset="0"/>
        <a:buChar char="•"/>
        <a:defRPr sz="3200" kern="1200">
          <a:solidFill>
            <a:schemeClr val="tx1"/>
          </a:solidFill>
          <a:latin typeface="Arial" charset="0"/>
          <a:ea typeface="Arial" charset="0"/>
          <a:cs typeface="Arial" charset="0"/>
        </a:defRPr>
      </a:lvl1pPr>
      <a:lvl2pPr marL="822325" indent="-273050" algn="l" defTabSz="1096963" rtl="0" eaLnBrk="1" fontAlgn="base" hangingPunct="1">
        <a:lnSpc>
          <a:spcPct val="120000"/>
        </a:lnSpc>
        <a:spcBef>
          <a:spcPts val="600"/>
        </a:spcBef>
        <a:spcAft>
          <a:spcPct val="0"/>
        </a:spcAft>
        <a:buClr>
          <a:schemeClr val="tx2"/>
        </a:buClr>
        <a:buFont typeface="Arial" charset="0"/>
        <a:buChar char="•"/>
        <a:defRPr sz="2800" kern="1200">
          <a:solidFill>
            <a:schemeClr val="tx1"/>
          </a:solidFill>
          <a:latin typeface="Arial" charset="0"/>
          <a:ea typeface="Arial" charset="0"/>
          <a:cs typeface="Arial" charset="0"/>
        </a:defRPr>
      </a:lvl2pPr>
      <a:lvl3pPr marL="1371600" indent="-273050" algn="l" defTabSz="1096963" rtl="0" eaLnBrk="1" fontAlgn="base" hangingPunct="1">
        <a:lnSpc>
          <a:spcPct val="120000"/>
        </a:lnSpc>
        <a:spcBef>
          <a:spcPts val="600"/>
        </a:spcBef>
        <a:spcAft>
          <a:spcPct val="0"/>
        </a:spcAft>
        <a:buClr>
          <a:schemeClr val="tx2"/>
        </a:buClr>
        <a:buFont typeface="Arial" charset="0"/>
        <a:buChar char="•"/>
        <a:defRPr sz="2600" kern="1200">
          <a:solidFill>
            <a:schemeClr val="tx1"/>
          </a:solidFill>
          <a:latin typeface="Arial" charset="0"/>
          <a:ea typeface="Arial" charset="0"/>
          <a:cs typeface="Arial" charset="0"/>
        </a:defRPr>
      </a:lvl3pPr>
      <a:lvl4pPr marL="1919288" indent="-273050" algn="l" defTabSz="1096963" rtl="0" eaLnBrk="1" fontAlgn="base" hangingPunct="1">
        <a:lnSpc>
          <a:spcPct val="120000"/>
        </a:lnSpc>
        <a:spcBef>
          <a:spcPts val="600"/>
        </a:spcBef>
        <a:spcAft>
          <a:spcPct val="0"/>
        </a:spcAft>
        <a:buClr>
          <a:schemeClr val="tx2"/>
        </a:buClr>
        <a:buFont typeface="Arial" charset="0"/>
        <a:buChar char="•"/>
        <a:defRPr sz="2400" kern="1200">
          <a:solidFill>
            <a:schemeClr val="tx1"/>
          </a:solidFill>
          <a:latin typeface="Arial" charset="0"/>
          <a:ea typeface="Arial" charset="0"/>
          <a:cs typeface="Arial" charset="0"/>
        </a:defRPr>
      </a:lvl4pPr>
      <a:lvl5pPr marL="2468563" indent="-273050" algn="l" defTabSz="1096963" rtl="0" eaLnBrk="1" fontAlgn="base" hangingPunct="1">
        <a:lnSpc>
          <a:spcPct val="120000"/>
        </a:lnSpc>
        <a:spcBef>
          <a:spcPts val="600"/>
        </a:spcBef>
        <a:spcAft>
          <a:spcPct val="0"/>
        </a:spcAft>
        <a:buClr>
          <a:schemeClr val="tx2"/>
        </a:buClr>
        <a:buFont typeface="Arial" charset="0"/>
        <a:buChar char="•"/>
        <a:defRPr sz="2200" kern="1200">
          <a:solidFill>
            <a:schemeClr val="tx1"/>
          </a:solidFill>
          <a:latin typeface="Arial" charset="0"/>
          <a:ea typeface="Arial" charset="0"/>
          <a:cs typeface="Arial"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2.ed.gov/offices/OCR/archives/pdf/shguide.pdf" TargetMode="External"/><Relationship Id="rId7" Type="http://schemas.openxmlformats.org/officeDocument/2006/relationships/hyperlink" Target="https://www2.ed.gov/about/offices/list/ocr/docs/qa-201404-title-ix.pdf" TargetMode="External"/><Relationship Id="rId2" Type="http://schemas.openxmlformats.org/officeDocument/2006/relationships/hyperlink" Target="https://www2.ed.gov/about/offices/list/ocr/docs/sexhar00.html" TargetMode="External"/><Relationship Id="rId1" Type="http://schemas.openxmlformats.org/officeDocument/2006/relationships/slideLayout" Target="../slideLayouts/slideLayout5.xml"/><Relationship Id="rId6" Type="http://schemas.openxmlformats.org/officeDocument/2006/relationships/hyperlink" Target="https://www.gpo.gov/fdsys/pkg/BILLS-113s47enr/pdf/BILLS-113s47enr.pdf" TargetMode="External"/><Relationship Id="rId5" Type="http://schemas.openxmlformats.org/officeDocument/2006/relationships/hyperlink" Target="https://www2.ed.gov/about/offices/list/ocr/letters/colleague-201104.html" TargetMode="External"/><Relationship Id="rId4" Type="http://schemas.openxmlformats.org/officeDocument/2006/relationships/hyperlink" Target="https://www2.ed.gov/about/offices/list/ocr/letters/sexhar-2006.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8" Type="http://schemas.openxmlformats.org/officeDocument/2006/relationships/hyperlink" Target="https://www.regulations.gov/document?D=ED-2018-OCR-0064-0001" TargetMode="External"/><Relationship Id="rId3" Type="http://schemas.openxmlformats.org/officeDocument/2006/relationships/hyperlink" Target="https://www2.ed.gov/about/offices/list/ocr/docs/dcl-title-ix-coordinators-guide-201504.pdf" TargetMode="External"/><Relationship Id="rId7" Type="http://schemas.openxmlformats.org/officeDocument/2006/relationships/hyperlink" Target="https://www2.ed.gov/about/offices/list/ocr/docs/qa-title-ix-201709.pdf" TargetMode="External"/><Relationship Id="rId2" Type="http://schemas.openxmlformats.org/officeDocument/2006/relationships/hyperlink" Target="https://www2.ed.gov/about/offices/list/ocr/letters/colleague-201504-title-ix-coordinators.pdf" TargetMode="External"/><Relationship Id="rId1" Type="http://schemas.openxmlformats.org/officeDocument/2006/relationships/slideLayout" Target="../slideLayouts/slideLayout5.xml"/><Relationship Id="rId6" Type="http://schemas.openxmlformats.org/officeDocument/2006/relationships/hyperlink" Target="https://www2.ed.gov/about/offices/list/ocr/letters/colleague-title-ix-201709.pdf" TargetMode="External"/><Relationship Id="rId5" Type="http://schemas.openxmlformats.org/officeDocument/2006/relationships/hyperlink" Target="https://www2.ed.gov/about/offices/list/ocr/letters/colleague-201702-title-ix.pdf" TargetMode="External"/><Relationship Id="rId4" Type="http://schemas.openxmlformats.org/officeDocument/2006/relationships/hyperlink" Target="https://www2.ed.gov/about/offices/list/ocr/letters/colleague-201605-title-ix-transgender.pdf"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2449" y="884760"/>
            <a:ext cx="12650981" cy="1307592"/>
          </a:xfrm>
        </p:spPr>
        <p:txBody>
          <a:bodyPr/>
          <a:lstStyle/>
          <a:p>
            <a:pPr algn="ctr"/>
            <a:r>
              <a:rPr lang="en-US" sz="3600" dirty="0" smtClean="0">
                <a:latin typeface="Verdana" panose="020B0604030504040204" pitchFamily="34" charset="0"/>
                <a:ea typeface="Verdana" panose="020B0604030504040204" pitchFamily="34" charset="0"/>
              </a:rPr>
              <a:t>Resolving Complaints of Sexual Misconduct </a:t>
            </a:r>
            <a:br>
              <a:rPr lang="en-US" sz="3600" dirty="0" smtClean="0">
                <a:latin typeface="Verdana" panose="020B0604030504040204" pitchFamily="34" charset="0"/>
                <a:ea typeface="Verdana" panose="020B0604030504040204" pitchFamily="34" charset="0"/>
              </a:rPr>
            </a:br>
            <a:r>
              <a:rPr lang="en-US" sz="3600" dirty="0" smtClean="0">
                <a:latin typeface="Verdana" panose="020B0604030504040204" pitchFamily="34" charset="0"/>
                <a:ea typeface="Verdana" panose="020B0604030504040204" pitchFamily="34" charset="0"/>
              </a:rPr>
              <a:t>on College Campuses (March 2019)</a:t>
            </a:r>
            <a:endParaRPr lang="en-US" sz="3600" dirty="0">
              <a:latin typeface="Verdana" panose="020B0604030504040204" pitchFamily="34" charset="0"/>
              <a:ea typeface="Verdana" panose="020B0604030504040204" pitchFamily="34" charset="0"/>
            </a:endParaRPr>
          </a:p>
        </p:txBody>
      </p:sp>
      <p:sp>
        <p:nvSpPr>
          <p:cNvPr id="3" name="Subtitle 2"/>
          <p:cNvSpPr>
            <a:spLocks noGrp="1"/>
          </p:cNvSpPr>
          <p:nvPr>
            <p:ph type="subTitle" idx="1"/>
          </p:nvPr>
        </p:nvSpPr>
        <p:spPr>
          <a:xfrm>
            <a:off x="1189831" y="2389568"/>
            <a:ext cx="12650982" cy="530352"/>
          </a:xfrm>
        </p:spPr>
        <p:txBody>
          <a:bodyPr/>
          <a:lstStyle/>
          <a:p>
            <a:r>
              <a:rPr lang="en-US" sz="3200" dirty="0" smtClean="0">
                <a:latin typeface="Verdana" panose="020B0604030504040204" pitchFamily="34" charset="0"/>
                <a:ea typeface="Verdana" panose="020B0604030504040204" pitchFamily="34" charset="0"/>
              </a:rPr>
              <a:t>Office of General Counsel – Leora D. Freedman</a:t>
            </a:r>
            <a:endParaRPr lang="en-US" sz="3200" dirty="0">
              <a:latin typeface="Verdana" panose="020B0604030504040204" pitchFamily="34" charset="0"/>
              <a:ea typeface="Verdana" panose="020B0604030504040204" pitchFamily="34" charset="0"/>
            </a:endParaRPr>
          </a:p>
        </p:txBody>
      </p:sp>
      <p:pic>
        <p:nvPicPr>
          <p:cNvPr id="6" name="Picture Placeholder 5" descr="&lt;strong&gt;Sacramento&lt;/strong&gt; River at Tower Bridge, &lt;strong&gt;Sacramento&lt;/strong&gt;, California | Flickr - Photo Sharing!"/>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23809" b="23809"/>
          <a:stretch>
            <a:fillRect/>
          </a:stretch>
        </p:blipFill>
        <p:spPr/>
      </p:pic>
      <p:sp>
        <p:nvSpPr>
          <p:cNvPr id="5" name="Slide Number Placeholder 4"/>
          <p:cNvSpPr>
            <a:spLocks noGrp="1"/>
          </p:cNvSpPr>
          <p:nvPr>
            <p:ph type="sldNum" sz="quarter" idx="11"/>
          </p:nvPr>
        </p:nvSpPr>
        <p:spPr/>
        <p:txBody>
          <a:bodyPr/>
          <a:lstStyle/>
          <a:p>
            <a:fld id="{48ECAB49-3A43-D14F-8E6C-D1B0014EFB06}" type="slidenum">
              <a:rPr lang="en-US" altLang="en-US" smtClean="0"/>
              <a:pPr/>
              <a:t>1</a:t>
            </a:fld>
            <a:endParaRPr lang="en-US" altLang="en-US" dirty="0"/>
          </a:p>
        </p:txBody>
      </p:sp>
    </p:spTree>
    <p:extLst>
      <p:ext uri="{BB962C8B-B14F-4D97-AF65-F5344CB8AC3E}">
        <p14:creationId xmlns:p14="http://schemas.microsoft.com/office/powerpoint/2010/main" val="305780560"/>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6475" y="965569"/>
            <a:ext cx="12892088" cy="896937"/>
          </a:xfrm>
        </p:spPr>
        <p:txBody>
          <a:bodyPr/>
          <a:lstStyle/>
          <a:p>
            <a:pPr algn="ctr"/>
            <a:r>
              <a:rPr lang="en-US" sz="4400" dirty="0" smtClean="0">
                <a:latin typeface="Verdana" panose="020B0604030504040204" pitchFamily="34" charset="0"/>
                <a:ea typeface="Verdana" panose="020B0604030504040204" pitchFamily="34" charset="0"/>
                <a:cs typeface="Arial" panose="020B0604020202020204" pitchFamily="34" charset="0"/>
              </a:rPr>
              <a:t>On Campus 2011-2016</a:t>
            </a:r>
            <a:endParaRPr lang="en-US" sz="4400" dirty="0"/>
          </a:p>
        </p:txBody>
      </p:sp>
      <p:sp>
        <p:nvSpPr>
          <p:cNvPr id="5" name="Content Placeholder 4"/>
          <p:cNvSpPr>
            <a:spLocks noGrp="1"/>
          </p:cNvSpPr>
          <p:nvPr>
            <p:ph idx="1"/>
          </p:nvPr>
        </p:nvSpPr>
        <p:spPr>
          <a:xfrm>
            <a:off x="1006475" y="1964105"/>
            <a:ext cx="12617450" cy="5221288"/>
          </a:xfrm>
        </p:spPr>
        <p:txBody>
          <a:bodyPr/>
          <a:lstStyle/>
          <a:p>
            <a:r>
              <a:rPr lang="en-US" dirty="0" smtClean="0">
                <a:latin typeface="Verdana" panose="020B0604030504040204" pitchFamily="34" charset="0"/>
                <a:ea typeface="Verdana" panose="020B0604030504040204" pitchFamily="34" charset="0"/>
              </a:rPr>
              <a:t>Universities modify policies</a:t>
            </a:r>
          </a:p>
          <a:p>
            <a:r>
              <a:rPr lang="en-US" dirty="0" smtClean="0">
                <a:latin typeface="Verdana" panose="020B0604030504040204" pitchFamily="34" charset="0"/>
                <a:ea typeface="Verdana" panose="020B0604030504040204" pitchFamily="34" charset="0"/>
              </a:rPr>
              <a:t>Tension between:</a:t>
            </a:r>
          </a:p>
          <a:p>
            <a:pPr lvl="1"/>
            <a:r>
              <a:rPr lang="en-US" dirty="0" smtClean="0">
                <a:latin typeface="Verdana" panose="020B0604030504040204" pitchFamily="34" charset="0"/>
                <a:ea typeface="Verdana" panose="020B0604030504040204" pitchFamily="34" charset="0"/>
              </a:rPr>
              <a:t> Complainant’s right to non-discriminatory educational environment  </a:t>
            </a:r>
          </a:p>
          <a:p>
            <a:pPr lvl="1"/>
            <a:r>
              <a:rPr lang="en-US" dirty="0" smtClean="0">
                <a:latin typeface="Verdana" panose="020B0604030504040204" pitchFamily="34" charset="0"/>
                <a:ea typeface="Verdana" panose="020B0604030504040204" pitchFamily="34" charset="0"/>
              </a:rPr>
              <a:t>Respondent’s right to fair process</a:t>
            </a:r>
          </a:p>
          <a:p>
            <a:r>
              <a:rPr lang="en-US" dirty="0" smtClean="0">
                <a:latin typeface="Verdana" panose="020B0604030504040204" pitchFamily="34" charset="0"/>
                <a:ea typeface="Verdana" panose="020B0604030504040204" pitchFamily="34" charset="0"/>
              </a:rPr>
              <a:t>Result:</a:t>
            </a:r>
            <a:endParaRPr lang="en-US" dirty="0">
              <a:latin typeface="Verdana" panose="020B0604030504040204" pitchFamily="34" charset="0"/>
              <a:ea typeface="Verdana" panose="020B0604030504040204" pitchFamily="34" charset="0"/>
            </a:endParaRPr>
          </a:p>
          <a:p>
            <a:pPr lvl="1"/>
            <a:r>
              <a:rPr lang="en-US" dirty="0" smtClean="0">
                <a:latin typeface="Verdana" panose="020B0604030504040204" pitchFamily="34" charset="0"/>
                <a:ea typeface="Verdana" panose="020B0604030504040204" pitchFamily="34" charset="0"/>
              </a:rPr>
              <a:t>College culture and experience must change</a:t>
            </a:r>
          </a:p>
          <a:p>
            <a:pPr lvl="1"/>
            <a:r>
              <a:rPr lang="en-US" dirty="0" smtClean="0">
                <a:latin typeface="Verdana" panose="020B0604030504040204" pitchFamily="34" charset="0"/>
                <a:ea typeface="Verdana" panose="020B0604030504040204" pitchFamily="34" charset="0"/>
              </a:rPr>
              <a:t>Process must be fair to complainant and respondent; must restore trust</a:t>
            </a:r>
          </a:p>
        </p:txBody>
      </p:sp>
      <p:sp>
        <p:nvSpPr>
          <p:cNvPr id="2" name="Slide Number Placeholder 1"/>
          <p:cNvSpPr>
            <a:spLocks noGrp="1"/>
          </p:cNvSpPr>
          <p:nvPr>
            <p:ph type="sldNum" sz="quarter" idx="12"/>
          </p:nvPr>
        </p:nvSpPr>
        <p:spPr/>
        <p:txBody>
          <a:bodyPr/>
          <a:lstStyle/>
          <a:p>
            <a:fld id="{E69C26FF-0653-45A5-872F-C77556015071}" type="slidenum">
              <a:rPr lang="en-US" smtClean="0"/>
              <a:pPr/>
              <a:t>10</a:t>
            </a:fld>
            <a:endParaRPr lang="en-US" dirty="0"/>
          </a:p>
        </p:txBody>
      </p:sp>
    </p:spTree>
    <p:extLst>
      <p:ext uri="{BB962C8B-B14F-4D97-AF65-F5344CB8AC3E}">
        <p14:creationId xmlns:p14="http://schemas.microsoft.com/office/powerpoint/2010/main" val="30010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88124" y="1005743"/>
            <a:ext cx="9875520" cy="1097280"/>
          </a:xfrm>
        </p:spPr>
        <p:txBody>
          <a:bodyPr/>
          <a:lstStyle/>
          <a:p>
            <a:r>
              <a:rPr lang="en-US" sz="4000" dirty="0" smtClean="0">
                <a:latin typeface="Verdana" panose="020B0604030504040204" pitchFamily="34" charset="0"/>
                <a:ea typeface="Verdana" panose="020B0604030504040204" pitchFamily="34" charset="0"/>
              </a:rPr>
              <a:t>White House Task Force Report (April 2014)</a:t>
            </a:r>
            <a:endParaRPr lang="en-US" sz="4000" dirty="0">
              <a:latin typeface="Verdana" panose="020B0604030504040204" pitchFamily="34" charset="0"/>
              <a:ea typeface="Verdana" panose="020B0604030504040204" pitchFamily="34" charset="0"/>
            </a:endParaRPr>
          </a:p>
        </p:txBody>
      </p:sp>
      <p:sp>
        <p:nvSpPr>
          <p:cNvPr id="3" name="Slide Number Placeholder 2"/>
          <p:cNvSpPr>
            <a:spLocks noGrp="1"/>
          </p:cNvSpPr>
          <p:nvPr>
            <p:ph type="sldNum" sz="quarter" idx="12"/>
          </p:nvPr>
        </p:nvSpPr>
        <p:spPr/>
        <p:txBody>
          <a:bodyPr/>
          <a:lstStyle/>
          <a:p>
            <a:fld id="{5C8AD5E2-D336-4EB8-A0B3-E2DD2992C99A}" type="slidenum">
              <a:rPr lang="en-US" smtClean="0"/>
              <a:pPr/>
              <a:t>11</a:t>
            </a:fld>
            <a:endParaRPr lang="en-US" dirty="0"/>
          </a:p>
        </p:txBody>
      </p:sp>
      <p:sp>
        <p:nvSpPr>
          <p:cNvPr id="5" name="TextBox 4"/>
          <p:cNvSpPr txBox="1"/>
          <p:nvPr/>
        </p:nvSpPr>
        <p:spPr>
          <a:xfrm>
            <a:off x="2110154" y="2001096"/>
            <a:ext cx="9875520" cy="5755422"/>
          </a:xfrm>
          <a:prstGeom prst="rect">
            <a:avLst/>
          </a:prstGeom>
          <a:noFill/>
        </p:spPr>
        <p:txBody>
          <a:bodyPr wrap="square" rtlCol="0">
            <a:spAutoFit/>
          </a:bodyPr>
          <a:lstStyle/>
          <a:p>
            <a:r>
              <a:rPr lang="en-US" sz="2300" dirty="0">
                <a:latin typeface="Verdana" panose="020B0604030504040204" pitchFamily="34" charset="0"/>
                <a:ea typeface="Verdana" panose="020B0604030504040204" pitchFamily="34" charset="0"/>
              </a:rPr>
              <a:t>Schools are experimenting with new ideas. Some are adopting different variations on the “single investigator” model, where a trained investigator…interview[s] the complainant and alleged perpetrator, gather[s] any physical evidence, interview[s] available witnesses – and then either render[s] a finding, present[s] a recommendation, or even work[s] out an acceptance-of-responsibility agreement with the offender. These models stand in contrast to the more traditional system, where a college hearing or judicial board hears a case…, makes a finding, and decides the sanction.</a:t>
            </a:r>
          </a:p>
          <a:p>
            <a:endParaRPr lang="en-US" sz="2300" dirty="0">
              <a:latin typeface="Verdana" panose="020B0604030504040204" pitchFamily="34" charset="0"/>
              <a:ea typeface="Verdana" panose="020B0604030504040204" pitchFamily="34" charset="0"/>
            </a:endParaRPr>
          </a:p>
          <a:p>
            <a:r>
              <a:rPr lang="en-US" sz="2300" dirty="0">
                <a:latin typeface="Verdana" panose="020B0604030504040204" pitchFamily="34" charset="0"/>
                <a:ea typeface="Verdana" panose="020B0604030504040204" pitchFamily="34" charset="0"/>
              </a:rPr>
              <a:t>Preliminary reports from the field suggest that these innovative models, in which college judicial boards play a much more limited role, </a:t>
            </a:r>
            <a:r>
              <a:rPr lang="en-US" sz="2300" dirty="0" smtClean="0">
                <a:latin typeface="Verdana" panose="020B0604030504040204" pitchFamily="34" charset="0"/>
                <a:ea typeface="Verdana" panose="020B0604030504040204" pitchFamily="34" charset="0"/>
              </a:rPr>
              <a:t>encourage </a:t>
            </a:r>
            <a:r>
              <a:rPr lang="en-US" sz="2300" dirty="0">
                <a:latin typeface="Verdana" panose="020B0604030504040204" pitchFamily="34" charset="0"/>
                <a:ea typeface="Verdana" panose="020B0604030504040204" pitchFamily="34" charset="0"/>
              </a:rPr>
              <a:t>reporting and bolster trust in the process, while at the same time safeguarding an alleged perpetrator’s right to notice and to be heard.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72673" y="508635"/>
            <a:ext cx="2194560" cy="15201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851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6475" y="965569"/>
            <a:ext cx="12892088" cy="896937"/>
          </a:xfrm>
        </p:spPr>
        <p:txBody>
          <a:bodyPr/>
          <a:lstStyle/>
          <a:p>
            <a:pPr algn="ctr"/>
            <a:r>
              <a:rPr lang="en-US" sz="4400" dirty="0" smtClean="0">
                <a:latin typeface="Verdana" panose="020B0604030504040204" pitchFamily="34" charset="0"/>
                <a:ea typeface="Verdana" panose="020B0604030504040204" pitchFamily="34" charset="0"/>
                <a:cs typeface="Arial" panose="020B0604020202020204" pitchFamily="34" charset="0"/>
              </a:rPr>
              <a:t>On Campus 2011-2018</a:t>
            </a:r>
            <a:endParaRPr lang="en-US" sz="4400" dirty="0"/>
          </a:p>
        </p:txBody>
      </p:sp>
      <p:sp>
        <p:nvSpPr>
          <p:cNvPr id="5" name="Content Placeholder 4"/>
          <p:cNvSpPr>
            <a:spLocks noGrp="1"/>
          </p:cNvSpPr>
          <p:nvPr>
            <p:ph idx="1"/>
          </p:nvPr>
        </p:nvSpPr>
        <p:spPr>
          <a:xfrm>
            <a:off x="1006475" y="1964105"/>
            <a:ext cx="12617450" cy="5221288"/>
          </a:xfrm>
        </p:spPr>
        <p:txBody>
          <a:bodyPr/>
          <a:lstStyle/>
          <a:p>
            <a:r>
              <a:rPr lang="en-US" dirty="0" smtClean="0">
                <a:latin typeface="Verdana" panose="020B0604030504040204" pitchFamily="34" charset="0"/>
                <a:ea typeface="Verdana" panose="020B0604030504040204" pitchFamily="34" charset="0"/>
              </a:rPr>
              <a:t>Increased use of single investigator/adjudicator model</a:t>
            </a:r>
          </a:p>
          <a:p>
            <a:r>
              <a:rPr lang="en-US" dirty="0" smtClean="0">
                <a:latin typeface="Verdana" panose="020B0604030504040204" pitchFamily="34" charset="0"/>
                <a:ea typeface="Verdana" panose="020B0604030504040204" pitchFamily="34" charset="0"/>
              </a:rPr>
              <a:t>Increase in number of reports of sexual harassment/misconduct</a:t>
            </a:r>
          </a:p>
          <a:p>
            <a:r>
              <a:rPr lang="en-US" dirty="0" smtClean="0">
                <a:latin typeface="Verdana" panose="020B0604030504040204" pitchFamily="34" charset="0"/>
                <a:ea typeface="Verdana" panose="020B0604030504040204" pitchFamily="34" charset="0"/>
              </a:rPr>
              <a:t>Increase in number of investigations</a:t>
            </a:r>
          </a:p>
          <a:p>
            <a:r>
              <a:rPr lang="en-US" dirty="0" smtClean="0">
                <a:latin typeface="Verdana" panose="020B0604030504040204" pitchFamily="34" charset="0"/>
                <a:ea typeface="Verdana" panose="020B0604030504040204" pitchFamily="34" charset="0"/>
              </a:rPr>
              <a:t>Result:</a:t>
            </a:r>
          </a:p>
          <a:p>
            <a:pPr lvl="1"/>
            <a:r>
              <a:rPr lang="en-US" dirty="0" smtClean="0">
                <a:latin typeface="Verdana" panose="020B0604030504040204" pitchFamily="34" charset="0"/>
                <a:ea typeface="Verdana" panose="020B0604030504040204" pitchFamily="34" charset="0"/>
              </a:rPr>
              <a:t>More students disciplined for sexual misconduct </a:t>
            </a:r>
          </a:p>
          <a:p>
            <a:pPr lvl="1"/>
            <a:r>
              <a:rPr lang="en-US" dirty="0" smtClean="0">
                <a:latin typeface="Verdana" panose="020B0604030504040204" pitchFamily="34" charset="0"/>
                <a:ea typeface="Verdana" panose="020B0604030504040204" pitchFamily="34" charset="0"/>
              </a:rPr>
              <a:t>Discipline often involves suspension/expulsion = transcript notation</a:t>
            </a:r>
          </a:p>
        </p:txBody>
      </p:sp>
      <p:sp>
        <p:nvSpPr>
          <p:cNvPr id="2" name="Slide Number Placeholder 1"/>
          <p:cNvSpPr>
            <a:spLocks noGrp="1"/>
          </p:cNvSpPr>
          <p:nvPr>
            <p:ph type="sldNum" sz="quarter" idx="12"/>
          </p:nvPr>
        </p:nvSpPr>
        <p:spPr/>
        <p:txBody>
          <a:bodyPr/>
          <a:lstStyle/>
          <a:p>
            <a:fld id="{E69C26FF-0653-45A5-872F-C77556015071}" type="slidenum">
              <a:rPr lang="en-US" smtClean="0"/>
              <a:pPr/>
              <a:t>12</a:t>
            </a:fld>
            <a:endParaRPr lang="en-US" dirty="0"/>
          </a:p>
        </p:txBody>
      </p:sp>
    </p:spTree>
    <p:extLst>
      <p:ext uri="{BB962C8B-B14F-4D97-AF65-F5344CB8AC3E}">
        <p14:creationId xmlns:p14="http://schemas.microsoft.com/office/powerpoint/2010/main" val="1064440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6475" y="965569"/>
            <a:ext cx="12892088" cy="896937"/>
          </a:xfrm>
        </p:spPr>
        <p:txBody>
          <a:bodyPr/>
          <a:lstStyle/>
          <a:p>
            <a:pPr algn="ctr"/>
            <a:r>
              <a:rPr lang="en-US" sz="4400" dirty="0" smtClean="0">
                <a:latin typeface="Verdana" panose="020B0604030504040204" pitchFamily="34" charset="0"/>
                <a:ea typeface="Verdana" panose="020B0604030504040204" pitchFamily="34" charset="0"/>
                <a:cs typeface="Arial" panose="020B0604020202020204" pitchFamily="34" charset="0"/>
              </a:rPr>
              <a:t>On Campus 2016-present</a:t>
            </a:r>
            <a:endParaRPr lang="en-US" sz="4400" dirty="0"/>
          </a:p>
        </p:txBody>
      </p:sp>
      <p:sp>
        <p:nvSpPr>
          <p:cNvPr id="5" name="Content Placeholder 4"/>
          <p:cNvSpPr>
            <a:spLocks noGrp="1"/>
          </p:cNvSpPr>
          <p:nvPr>
            <p:ph idx="1"/>
          </p:nvPr>
        </p:nvSpPr>
        <p:spPr>
          <a:xfrm>
            <a:off x="781287" y="2025520"/>
            <a:ext cx="12617450" cy="5221288"/>
          </a:xfrm>
        </p:spPr>
        <p:txBody>
          <a:bodyPr/>
          <a:lstStyle/>
          <a:p>
            <a:r>
              <a:rPr lang="en-US" dirty="0" smtClean="0">
                <a:latin typeface="Verdana" panose="020B0604030504040204" pitchFamily="34" charset="0"/>
                <a:ea typeface="Verdana" panose="020B0604030504040204" pitchFamily="34" charset="0"/>
              </a:rPr>
              <a:t>New procedures =&gt; complaints that process is unfair to the respondent</a:t>
            </a:r>
          </a:p>
          <a:p>
            <a:pPr lvl="1"/>
            <a:r>
              <a:rPr lang="en-US" sz="3200" dirty="0">
                <a:latin typeface="Verdana" panose="020B0604030504040204" pitchFamily="34" charset="0"/>
                <a:ea typeface="Verdana" panose="020B0604030504040204" pitchFamily="34" charset="0"/>
              </a:rPr>
              <a:t>Media and court of public opinion</a:t>
            </a:r>
          </a:p>
          <a:p>
            <a:pPr lvl="1"/>
            <a:r>
              <a:rPr lang="en-US" sz="3200" dirty="0" smtClean="0">
                <a:latin typeface="Verdana" panose="020B0604030504040204" pitchFamily="34" charset="0"/>
                <a:ea typeface="Verdana" panose="020B0604030504040204" pitchFamily="34" charset="0"/>
              </a:rPr>
              <a:t>“John Doe” litigation</a:t>
            </a:r>
          </a:p>
          <a:p>
            <a:pPr lvl="2"/>
            <a:r>
              <a:rPr lang="en-US" sz="3200" dirty="0" smtClean="0">
                <a:latin typeface="Verdana" panose="020B0604030504040204" pitchFamily="34" charset="0"/>
                <a:ea typeface="Verdana" panose="020B0604030504040204" pitchFamily="34" charset="0"/>
              </a:rPr>
              <a:t>Writs</a:t>
            </a:r>
          </a:p>
          <a:p>
            <a:pPr lvl="2"/>
            <a:r>
              <a:rPr lang="en-US" sz="3200" dirty="0" smtClean="0">
                <a:latin typeface="Verdana" panose="020B0604030504040204" pitchFamily="34" charset="0"/>
                <a:ea typeface="Verdana" panose="020B0604030504040204" pitchFamily="34" charset="0"/>
              </a:rPr>
              <a:t>Complaints seeking money damages </a:t>
            </a:r>
          </a:p>
          <a:p>
            <a:r>
              <a:rPr lang="en-US" dirty="0" smtClean="0">
                <a:latin typeface="Verdana" panose="020B0604030504040204" pitchFamily="34" charset="0"/>
                <a:ea typeface="Verdana" panose="020B0604030504040204" pitchFamily="34" charset="0"/>
              </a:rPr>
              <a:t>OCR and Courts agree – process not fair because of the potential consequences to the respondent</a:t>
            </a:r>
          </a:p>
        </p:txBody>
      </p:sp>
      <p:sp>
        <p:nvSpPr>
          <p:cNvPr id="2" name="Slide Number Placeholder 1"/>
          <p:cNvSpPr>
            <a:spLocks noGrp="1"/>
          </p:cNvSpPr>
          <p:nvPr>
            <p:ph type="sldNum" sz="quarter" idx="12"/>
          </p:nvPr>
        </p:nvSpPr>
        <p:spPr/>
        <p:txBody>
          <a:bodyPr/>
          <a:lstStyle/>
          <a:p>
            <a:fld id="{E69C26FF-0653-45A5-872F-C77556015071}" type="slidenum">
              <a:rPr lang="en-US" smtClean="0"/>
              <a:pPr/>
              <a:t>13</a:t>
            </a:fld>
            <a:endParaRPr lang="en-US" dirty="0"/>
          </a:p>
        </p:txBody>
      </p:sp>
    </p:spTree>
    <p:extLst>
      <p:ext uri="{BB962C8B-B14F-4D97-AF65-F5344CB8AC3E}">
        <p14:creationId xmlns:p14="http://schemas.microsoft.com/office/powerpoint/2010/main" val="26487790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a:xfrm>
            <a:off x="1097279" y="968990"/>
            <a:ext cx="12537979" cy="769441"/>
          </a:xfrm>
        </p:spPr>
        <p:txBody>
          <a:bodyPr/>
          <a:lstStyle/>
          <a:p>
            <a:pPr algn="ctr"/>
            <a:r>
              <a:rPr lang="en-US" sz="4400" dirty="0" smtClean="0">
                <a:latin typeface="Verdana" panose="020B0604030504040204" pitchFamily="34" charset="0"/>
                <a:ea typeface="Verdana" panose="020B0604030504040204" pitchFamily="34" charset="0"/>
              </a:rPr>
              <a:t>OCR Change in Leadership</a:t>
            </a:r>
            <a:endParaRPr lang="en-US" sz="4400" dirty="0">
              <a:latin typeface="Verdana" panose="020B0604030504040204" pitchFamily="34" charset="0"/>
              <a:ea typeface="Verdana" panose="020B0604030504040204" pitchFamily="34" charset="0"/>
            </a:endParaRPr>
          </a:p>
        </p:txBody>
      </p:sp>
      <p:sp>
        <p:nvSpPr>
          <p:cNvPr id="3" name="Text Placeholder 2"/>
          <p:cNvSpPr>
            <a:spLocks noGrp="1"/>
          </p:cNvSpPr>
          <p:nvPr>
            <p:ph type="body" sz="quarter" idx="28"/>
          </p:nvPr>
        </p:nvSpPr>
        <p:spPr>
          <a:xfrm>
            <a:off x="1922929" y="1842448"/>
            <a:ext cx="11712339" cy="5728339"/>
          </a:xfrm>
        </p:spPr>
        <p:txBody>
          <a:bodyPr/>
          <a:lstStyle/>
          <a:p>
            <a:r>
              <a:rPr lang="en-US" sz="2800" dirty="0" smtClean="0">
                <a:latin typeface="Verdana" panose="020B0604030504040204" pitchFamily="34" charset="0"/>
                <a:ea typeface="Verdana" panose="020B0604030504040204" pitchFamily="34" charset="0"/>
              </a:rPr>
              <a:t>September 2017 – First “Dear Colleague” letter issued by OCR in Trump Administration </a:t>
            </a:r>
          </a:p>
          <a:p>
            <a:r>
              <a:rPr lang="en-US" sz="2800" dirty="0" smtClean="0">
                <a:latin typeface="Verdana" panose="020B0604030504040204" pitchFamily="34" charset="0"/>
                <a:ea typeface="Verdana" panose="020B0604030504040204" pitchFamily="34" charset="0"/>
              </a:rPr>
              <a:t>“[M]any schools have established procedures…that lack the most basic elements of fairness and due process [and] are overwhelmingly stacked against the accused…”</a:t>
            </a:r>
          </a:p>
          <a:p>
            <a:r>
              <a:rPr lang="en-US" sz="2800" dirty="0" smtClean="0">
                <a:latin typeface="Verdana" panose="020B0604030504040204" pitchFamily="34" charset="0"/>
                <a:ea typeface="Verdana" panose="020B0604030504040204" pitchFamily="34" charset="0"/>
              </a:rPr>
              <a:t>Attacks and withdraws its own prior guidance, which OCR says “led to the deprivation of rights for many students….”</a:t>
            </a:r>
          </a:p>
          <a:p>
            <a:r>
              <a:rPr lang="en-US" sz="2800" dirty="0" smtClean="0">
                <a:latin typeface="Verdana" panose="020B0604030504040204" pitchFamily="34" charset="0"/>
                <a:ea typeface="Verdana" panose="020B0604030504040204" pitchFamily="34" charset="0"/>
              </a:rPr>
              <a:t>The DOE will “implement [new] policy through a rulemaking process that responds to public comment.”</a:t>
            </a:r>
            <a:endParaRPr lang="en-US" sz="2800"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29"/>
          </p:nvPr>
        </p:nvSpPr>
        <p:spPr/>
        <p:txBody>
          <a:bodyPr/>
          <a:lstStyle/>
          <a:p>
            <a:fld id="{6C9686C1-DB47-8441-80A6-071E2EAEA2B5}" type="slidenum">
              <a:rPr lang="en-US" altLang="en-US" smtClean="0"/>
              <a:pPr/>
              <a:t>14</a:t>
            </a:fld>
            <a:endParaRPr lang="en-US" altLang="en-US" dirty="0"/>
          </a:p>
        </p:txBody>
      </p:sp>
    </p:spTree>
    <p:extLst>
      <p:ext uri="{BB962C8B-B14F-4D97-AF65-F5344CB8AC3E}">
        <p14:creationId xmlns:p14="http://schemas.microsoft.com/office/powerpoint/2010/main" val="3982953986"/>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336904" y="1525204"/>
            <a:ext cx="9176501" cy="5940088"/>
          </a:xfrm>
          <a:prstGeom prst="rect">
            <a:avLst/>
          </a:prstGeom>
          <a:noFill/>
        </p:spPr>
        <p:txBody>
          <a:bodyPr wrap="square" rtlCol="0">
            <a:spAutoFit/>
          </a:bodyPr>
          <a:lstStyle/>
          <a:p>
            <a:pPr marL="800100" lvl="1" indent="-342900">
              <a:buFont typeface="Arial" panose="020B0604020202020204" pitchFamily="34" charset="0"/>
              <a:buChar char="•"/>
            </a:pPr>
            <a:r>
              <a:rPr lang="en-US" sz="2000" dirty="0">
                <a:solidFill>
                  <a:schemeClr val="tx1">
                    <a:lumMod val="50000"/>
                    <a:lumOff val="50000"/>
                  </a:schemeClr>
                </a:solidFill>
                <a:latin typeface="Verdana" panose="020B0604030504040204" pitchFamily="34" charset="0"/>
                <a:ea typeface="Verdana" panose="020B0604030504040204" pitchFamily="34" charset="0"/>
              </a:rPr>
              <a:t>March </a:t>
            </a:r>
            <a:r>
              <a:rPr lang="en-US" sz="2000" b="1" dirty="0">
                <a:solidFill>
                  <a:schemeClr val="tx1">
                    <a:lumMod val="50000"/>
                    <a:lumOff val="50000"/>
                  </a:schemeClr>
                </a:solidFill>
                <a:latin typeface="Verdana" panose="020B0604030504040204" pitchFamily="34" charset="0"/>
                <a:ea typeface="Verdana" panose="020B0604030504040204" pitchFamily="34" charset="0"/>
              </a:rPr>
              <a:t>1997</a:t>
            </a:r>
            <a:r>
              <a:rPr lang="en-US" sz="2000" dirty="0">
                <a:solidFill>
                  <a:schemeClr val="tx1">
                    <a:lumMod val="50000"/>
                    <a:lumOff val="50000"/>
                  </a:schemeClr>
                </a:solidFill>
                <a:latin typeface="Verdana" panose="020B0604030504040204" pitchFamily="34" charset="0"/>
                <a:ea typeface="Verdana" panose="020B0604030504040204" pitchFamily="34" charset="0"/>
              </a:rPr>
              <a:t> Sexual Harassment Guidance: Harassment of Students by School Employees, Other Students, or Third Parties," issued by the Office for Civil Rights </a:t>
            </a:r>
          </a:p>
          <a:p>
            <a:pPr marL="800100" lvl="1" indent="-342900">
              <a:buFont typeface="Arial" panose="020B0604020202020204" pitchFamily="34" charset="0"/>
              <a:buChar char="•"/>
            </a:pPr>
            <a:r>
              <a:rPr lang="en-US" sz="2000" dirty="0">
                <a:solidFill>
                  <a:schemeClr val="tx1">
                    <a:lumMod val="50000"/>
                    <a:lumOff val="50000"/>
                  </a:schemeClr>
                </a:solidFill>
                <a:latin typeface="Verdana" panose="020B0604030504040204" pitchFamily="34" charset="0"/>
                <a:ea typeface="Verdana" panose="020B0604030504040204" pitchFamily="34" charset="0"/>
              </a:rPr>
              <a:t>January </a:t>
            </a:r>
            <a:r>
              <a:rPr lang="en-US" sz="2000" b="1" dirty="0">
                <a:solidFill>
                  <a:schemeClr val="tx1">
                    <a:lumMod val="50000"/>
                    <a:lumOff val="50000"/>
                  </a:schemeClr>
                </a:solidFill>
                <a:latin typeface="Verdana" panose="020B0604030504040204" pitchFamily="34" charset="0"/>
                <a:ea typeface="Verdana" panose="020B0604030504040204" pitchFamily="34" charset="0"/>
              </a:rPr>
              <a:t>2001 </a:t>
            </a:r>
            <a:r>
              <a:rPr lang="en-US" sz="2000" dirty="0">
                <a:solidFill>
                  <a:schemeClr val="tx1">
                    <a:lumMod val="50000"/>
                    <a:lumOff val="50000"/>
                  </a:schemeClr>
                </a:solidFill>
                <a:latin typeface="Verdana" panose="020B0604030504040204" pitchFamily="34" charset="0"/>
                <a:ea typeface="Verdana" panose="020B0604030504040204" pitchFamily="34" charset="0"/>
              </a:rPr>
              <a:t>Revised Sexual Harassment Guidance: Harassment of Students by School Employees, Other Students or Third parties Title IX  </a:t>
            </a:r>
          </a:p>
          <a:p>
            <a:pPr marL="800100" lvl="1" indent="-342900">
              <a:buFont typeface="Arial" panose="020B0604020202020204" pitchFamily="34" charset="0"/>
              <a:buChar char="•"/>
            </a:pPr>
            <a:r>
              <a:rPr lang="en-US" sz="2000" dirty="0">
                <a:solidFill>
                  <a:schemeClr val="tx1">
                    <a:lumMod val="50000"/>
                    <a:lumOff val="50000"/>
                  </a:schemeClr>
                </a:solidFill>
                <a:latin typeface="Verdana" panose="020B0604030504040204" pitchFamily="34" charset="0"/>
                <a:ea typeface="Verdana" panose="020B0604030504040204" pitchFamily="34" charset="0"/>
              </a:rPr>
              <a:t>January </a:t>
            </a:r>
            <a:r>
              <a:rPr lang="en-US" sz="2000" b="1" dirty="0">
                <a:solidFill>
                  <a:schemeClr val="tx1">
                    <a:lumMod val="50000"/>
                    <a:lumOff val="50000"/>
                  </a:schemeClr>
                </a:solidFill>
                <a:latin typeface="Verdana" panose="020B0604030504040204" pitchFamily="34" charset="0"/>
                <a:ea typeface="Verdana" panose="020B0604030504040204" pitchFamily="34" charset="0"/>
              </a:rPr>
              <a:t>2006</a:t>
            </a:r>
            <a:r>
              <a:rPr lang="en-US" sz="2000" dirty="0">
                <a:solidFill>
                  <a:schemeClr val="tx1">
                    <a:lumMod val="50000"/>
                    <a:lumOff val="50000"/>
                  </a:schemeClr>
                </a:solidFill>
                <a:latin typeface="Verdana" panose="020B0604030504040204" pitchFamily="34" charset="0"/>
                <a:ea typeface="Verdana" panose="020B0604030504040204" pitchFamily="34" charset="0"/>
              </a:rPr>
              <a:t> Dear Colleague Letter from Office for Civil Rights, DOE (Sexual Harassment) </a:t>
            </a:r>
          </a:p>
          <a:p>
            <a:pPr marL="800100" lvl="1" indent="-342900">
              <a:buFont typeface="Arial" panose="020B0604020202020204" pitchFamily="34" charset="0"/>
              <a:buChar char="•"/>
            </a:pPr>
            <a:r>
              <a:rPr lang="en-US" sz="2000" strike="sngStrike" dirty="0">
                <a:solidFill>
                  <a:srgbClr val="C00000"/>
                </a:solidFill>
                <a:latin typeface="Verdana" panose="020B0604030504040204" pitchFamily="34" charset="0"/>
                <a:ea typeface="Verdana" panose="020B0604030504040204" pitchFamily="34" charset="0"/>
              </a:rPr>
              <a:t>April </a:t>
            </a:r>
            <a:r>
              <a:rPr lang="en-US" sz="2000" b="1" strike="sngStrike" dirty="0">
                <a:solidFill>
                  <a:srgbClr val="C00000"/>
                </a:solidFill>
                <a:latin typeface="Verdana" panose="020B0604030504040204" pitchFamily="34" charset="0"/>
                <a:ea typeface="Verdana" panose="020B0604030504040204" pitchFamily="34" charset="0"/>
              </a:rPr>
              <a:t>2011</a:t>
            </a:r>
            <a:r>
              <a:rPr lang="en-US" sz="2000" strike="sngStrike" dirty="0">
                <a:solidFill>
                  <a:srgbClr val="C00000"/>
                </a:solidFill>
                <a:latin typeface="Verdana" panose="020B0604030504040204" pitchFamily="34" charset="0"/>
                <a:ea typeface="Verdana" panose="020B0604030504040204" pitchFamily="34" charset="0"/>
              </a:rPr>
              <a:t> Dear Colleague Letter from Office for Civil Rights, DOE (Sexual Violence) </a:t>
            </a:r>
          </a:p>
          <a:p>
            <a:pPr marL="800100" lvl="1"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The Campus Sexual Violence Act (</a:t>
            </a:r>
            <a:r>
              <a:rPr lang="en-US" sz="2000" dirty="0" err="1">
                <a:latin typeface="Verdana" panose="020B0604030504040204" pitchFamily="34" charset="0"/>
                <a:ea typeface="Verdana" panose="020B0604030504040204" pitchFamily="34" charset="0"/>
              </a:rPr>
              <a:t>SaVE</a:t>
            </a:r>
            <a:r>
              <a:rPr lang="en-US" sz="2000" dirty="0">
                <a:latin typeface="Verdana" panose="020B0604030504040204" pitchFamily="34" charset="0"/>
                <a:ea typeface="Verdana" panose="020B0604030504040204" pitchFamily="34" charset="0"/>
              </a:rPr>
              <a:t> Act), included in the Violence Against Women Reauthorization Act of </a:t>
            </a:r>
            <a:r>
              <a:rPr lang="en-US" sz="2000" b="1" dirty="0">
                <a:latin typeface="Verdana" panose="020B0604030504040204" pitchFamily="34" charset="0"/>
                <a:ea typeface="Verdana" panose="020B0604030504040204" pitchFamily="34" charset="0"/>
              </a:rPr>
              <a:t>2013</a:t>
            </a:r>
            <a:r>
              <a:rPr lang="en-US" sz="2000" dirty="0">
                <a:latin typeface="Verdana" panose="020B0604030504040204" pitchFamily="34" charset="0"/>
                <a:ea typeface="Verdana" panose="020B0604030504040204" pitchFamily="34" charset="0"/>
              </a:rPr>
              <a:t> (“VAWA”), Public L. No. 113-4 (amending the Clery Act at section 304)</a:t>
            </a:r>
          </a:p>
          <a:p>
            <a:pPr marL="800100" lvl="1" indent="-342900">
              <a:buFont typeface="Arial" panose="020B0604020202020204" pitchFamily="34" charset="0"/>
              <a:buChar char="•"/>
            </a:pPr>
            <a:r>
              <a:rPr lang="en-US" sz="2000" strike="sngStrike" dirty="0">
                <a:solidFill>
                  <a:srgbClr val="C00000"/>
                </a:solidFill>
                <a:latin typeface="Verdana" panose="020B0604030504040204" pitchFamily="34" charset="0"/>
                <a:ea typeface="Verdana" panose="020B0604030504040204" pitchFamily="34" charset="0"/>
              </a:rPr>
              <a:t>April </a:t>
            </a:r>
            <a:r>
              <a:rPr lang="en-US" sz="2000" b="1" strike="sngStrike" dirty="0">
                <a:solidFill>
                  <a:srgbClr val="C00000"/>
                </a:solidFill>
                <a:latin typeface="Verdana" panose="020B0604030504040204" pitchFamily="34" charset="0"/>
                <a:ea typeface="Verdana" panose="020B0604030504040204" pitchFamily="34" charset="0"/>
              </a:rPr>
              <a:t>2014 </a:t>
            </a:r>
            <a:r>
              <a:rPr lang="en-US" sz="2000" strike="sngStrike" dirty="0">
                <a:solidFill>
                  <a:srgbClr val="C00000"/>
                </a:solidFill>
                <a:latin typeface="Verdana" panose="020B0604030504040204" pitchFamily="34" charset="0"/>
                <a:ea typeface="Verdana" panose="020B0604030504040204" pitchFamily="34" charset="0"/>
              </a:rPr>
              <a:t>Questions and Answers about Title IX and Sexual Violence</a:t>
            </a:r>
          </a:p>
          <a:p>
            <a:pPr marL="800100" lvl="1"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April </a:t>
            </a:r>
            <a:r>
              <a:rPr lang="en-US" sz="2000" b="1" dirty="0">
                <a:latin typeface="Verdana" panose="020B0604030504040204" pitchFamily="34" charset="0"/>
                <a:ea typeface="Verdana" panose="020B0604030504040204" pitchFamily="34" charset="0"/>
              </a:rPr>
              <a:t>2015</a:t>
            </a:r>
            <a:r>
              <a:rPr lang="en-US" sz="2000" dirty="0">
                <a:latin typeface="Verdana" panose="020B0604030504040204" pitchFamily="34" charset="0"/>
                <a:ea typeface="Verdana" panose="020B0604030504040204" pitchFamily="34" charset="0"/>
              </a:rPr>
              <a:t> Dear Colleague Letter on Title IX Coordinators</a:t>
            </a:r>
          </a:p>
          <a:p>
            <a:pPr marL="800100" lvl="1"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April </a:t>
            </a:r>
            <a:r>
              <a:rPr lang="en-US" sz="2000" b="1" dirty="0">
                <a:latin typeface="Verdana" panose="020B0604030504040204" pitchFamily="34" charset="0"/>
                <a:ea typeface="Verdana" panose="020B0604030504040204" pitchFamily="34" charset="0"/>
              </a:rPr>
              <a:t>2015</a:t>
            </a:r>
            <a:r>
              <a:rPr lang="en-US" sz="2000" dirty="0">
                <a:latin typeface="Verdana" panose="020B0604030504040204" pitchFamily="34" charset="0"/>
                <a:ea typeface="Verdana" panose="020B0604030504040204" pitchFamily="34" charset="0"/>
              </a:rPr>
              <a:t> Title IX Resource Guide</a:t>
            </a:r>
          </a:p>
          <a:p>
            <a:pPr marL="800100" lvl="1" indent="-342900">
              <a:buFont typeface="Arial" panose="020B0604020202020204" pitchFamily="34" charset="0"/>
              <a:buChar char="•"/>
            </a:pPr>
            <a:r>
              <a:rPr lang="en-US" sz="2000" strike="sngStrike" dirty="0">
                <a:solidFill>
                  <a:srgbClr val="C00000"/>
                </a:solidFill>
                <a:latin typeface="Verdana" panose="020B0604030504040204" pitchFamily="34" charset="0"/>
                <a:ea typeface="Verdana" panose="020B0604030504040204" pitchFamily="34" charset="0"/>
              </a:rPr>
              <a:t>May </a:t>
            </a:r>
            <a:r>
              <a:rPr lang="en-US" sz="2000" b="1" strike="sngStrike" dirty="0">
                <a:solidFill>
                  <a:srgbClr val="C00000"/>
                </a:solidFill>
                <a:latin typeface="Verdana" panose="020B0604030504040204" pitchFamily="34" charset="0"/>
                <a:ea typeface="Verdana" panose="020B0604030504040204" pitchFamily="34" charset="0"/>
              </a:rPr>
              <a:t>2016</a:t>
            </a:r>
            <a:r>
              <a:rPr lang="en-US" sz="2000" strike="sngStrike" dirty="0">
                <a:solidFill>
                  <a:srgbClr val="C00000"/>
                </a:solidFill>
                <a:latin typeface="Verdana" panose="020B0604030504040204" pitchFamily="34" charset="0"/>
                <a:ea typeface="Verdana" panose="020B0604030504040204" pitchFamily="34" charset="0"/>
              </a:rPr>
              <a:t> Dear Colleague Letter on Transgender </a:t>
            </a:r>
            <a:r>
              <a:rPr lang="en-US" sz="2000" strike="sngStrike" dirty="0" smtClean="0">
                <a:solidFill>
                  <a:srgbClr val="C00000"/>
                </a:solidFill>
                <a:latin typeface="Verdana" panose="020B0604030504040204" pitchFamily="34" charset="0"/>
                <a:ea typeface="Verdana" panose="020B0604030504040204" pitchFamily="34" charset="0"/>
              </a:rPr>
              <a:t>Students</a:t>
            </a:r>
            <a:endParaRPr lang="en-US" sz="2000" strike="sngStrike" dirty="0">
              <a:solidFill>
                <a:srgbClr val="C00000"/>
              </a:solidFill>
              <a:latin typeface="Verdana" panose="020B0604030504040204" pitchFamily="34" charset="0"/>
              <a:ea typeface="Verdana" panose="020B0604030504040204" pitchFamily="34" charset="0"/>
            </a:endParaRPr>
          </a:p>
        </p:txBody>
      </p:sp>
      <p:sp>
        <p:nvSpPr>
          <p:cNvPr id="10" name="Rectangle 9"/>
          <p:cNvSpPr/>
          <p:nvPr/>
        </p:nvSpPr>
        <p:spPr>
          <a:xfrm>
            <a:off x="2521778" y="912152"/>
            <a:ext cx="9447497" cy="584775"/>
          </a:xfrm>
          <a:prstGeom prst="rect">
            <a:avLst/>
          </a:prstGeom>
        </p:spPr>
        <p:txBody>
          <a:bodyPr wrap="square">
            <a:spAutoFit/>
          </a:bodyPr>
          <a:lstStyle/>
          <a:p>
            <a:pPr lvl="0" algn="ctr"/>
            <a:r>
              <a:rPr lang="en-US" sz="3200" b="1" dirty="0" smtClean="0">
                <a:solidFill>
                  <a:srgbClr val="CC0B2A"/>
                </a:solidFill>
                <a:latin typeface="Verdana" panose="020B0604030504040204" pitchFamily="34" charset="0"/>
                <a:ea typeface="Verdana" panose="020B0604030504040204" pitchFamily="34" charset="0"/>
                <a:cs typeface="Arial" panose="020B0604020202020204" pitchFamily="34" charset="0"/>
              </a:rPr>
              <a:t>OCR Withdraws Guidance in 2017</a:t>
            </a:r>
            <a:endParaRPr lang="en-US" sz="3200" b="1" dirty="0">
              <a:solidFill>
                <a:srgbClr val="CC0B2A"/>
              </a:solidFill>
              <a:latin typeface="Verdana" panose="020B0604030504040204" pitchFamily="34" charset="0"/>
              <a:ea typeface="Verdana" panose="020B060403050404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E69C26FF-0653-45A5-872F-C77556015071}" type="slidenum">
              <a:rPr lang="en-US" smtClean="0"/>
              <a:pPr/>
              <a:t>15</a:t>
            </a:fld>
            <a:endParaRPr lang="en-US" dirty="0"/>
          </a:p>
        </p:txBody>
      </p:sp>
    </p:spTree>
    <p:extLst>
      <p:ext uri="{BB962C8B-B14F-4D97-AF65-F5344CB8AC3E}">
        <p14:creationId xmlns:p14="http://schemas.microsoft.com/office/powerpoint/2010/main" val="2844258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01212" y="1869076"/>
            <a:ext cx="9176501" cy="5170646"/>
          </a:xfrm>
          <a:prstGeom prst="rect">
            <a:avLst/>
          </a:prstGeom>
          <a:noFill/>
        </p:spPr>
        <p:txBody>
          <a:bodyPr wrap="square" rtlCol="0">
            <a:spAutoFit/>
          </a:bodyPr>
          <a:lstStyle/>
          <a:p>
            <a:r>
              <a:rPr lang="en-US" sz="3000" dirty="0">
                <a:latin typeface="Verdana" panose="020B0604030504040204" pitchFamily="34" charset="0"/>
                <a:ea typeface="Verdana" panose="020B0604030504040204" pitchFamily="34" charset="0"/>
              </a:rPr>
              <a:t>The withdrawn guidance:</a:t>
            </a:r>
          </a:p>
          <a:p>
            <a:pPr lvl="1"/>
            <a:r>
              <a:rPr lang="en-US" sz="3000" dirty="0">
                <a:latin typeface="Verdana" panose="020B0604030504040204" pitchFamily="34" charset="0"/>
                <a:ea typeface="Verdana" panose="020B0604030504040204" pitchFamily="34" charset="0"/>
              </a:rPr>
              <a:t>Resulted in </a:t>
            </a:r>
            <a:r>
              <a:rPr lang="en-US" sz="3000" b="1" dirty="0">
                <a:latin typeface="Verdana" panose="020B0604030504040204" pitchFamily="34" charset="0"/>
                <a:ea typeface="Verdana" panose="020B0604030504040204" pitchFamily="34" charset="0"/>
              </a:rPr>
              <a:t>unfair </a:t>
            </a:r>
            <a:r>
              <a:rPr lang="en-US" sz="3000" dirty="0">
                <a:latin typeface="Verdana" panose="020B0604030504040204" pitchFamily="34" charset="0"/>
                <a:ea typeface="Verdana" panose="020B0604030504040204" pitchFamily="34" charset="0"/>
              </a:rPr>
              <a:t>processes </a:t>
            </a:r>
            <a:r>
              <a:rPr lang="en-US" sz="3000" dirty="0" smtClean="0">
                <a:latin typeface="Verdana" panose="020B0604030504040204" pitchFamily="34" charset="0"/>
                <a:ea typeface="Verdana" panose="020B0604030504040204" pitchFamily="34" charset="0"/>
              </a:rPr>
              <a:t>for investigating </a:t>
            </a:r>
            <a:r>
              <a:rPr lang="en-US" sz="3000" dirty="0">
                <a:latin typeface="Verdana" panose="020B0604030504040204" pitchFamily="34" charset="0"/>
                <a:ea typeface="Verdana" panose="020B0604030504040204" pitchFamily="34" charset="0"/>
              </a:rPr>
              <a:t>and resolving cases alleging student-on-student sexual violence and “led to the deprivation of rights for many students – both accused students denied fair process and victims denied an adequate resolution of their complaints.”</a:t>
            </a:r>
          </a:p>
          <a:p>
            <a:pPr lvl="1"/>
            <a:r>
              <a:rPr lang="en-US" sz="3000" dirty="0">
                <a:latin typeface="Verdana" panose="020B0604030504040204" pitchFamily="34" charset="0"/>
                <a:ea typeface="Verdana" panose="020B0604030504040204" pitchFamily="34" charset="0"/>
              </a:rPr>
              <a:t>The OCR imposed “regulatory burdens without affording notice and the opportunity for public comment.</a:t>
            </a:r>
          </a:p>
        </p:txBody>
      </p:sp>
      <p:sp>
        <p:nvSpPr>
          <p:cNvPr id="10" name="Rectangle 9"/>
          <p:cNvSpPr/>
          <p:nvPr/>
        </p:nvSpPr>
        <p:spPr>
          <a:xfrm>
            <a:off x="1500555" y="990668"/>
            <a:ext cx="10677157" cy="584775"/>
          </a:xfrm>
          <a:prstGeom prst="rect">
            <a:avLst/>
          </a:prstGeom>
        </p:spPr>
        <p:txBody>
          <a:bodyPr wrap="square">
            <a:spAutoFit/>
          </a:bodyPr>
          <a:lstStyle/>
          <a:p>
            <a:pPr algn="ctr"/>
            <a:r>
              <a:rPr lang="en-US" sz="3200" b="1" cap="all" dirty="0" smtClean="0">
                <a:solidFill>
                  <a:srgbClr val="FF0000"/>
                </a:solidFill>
                <a:latin typeface="Verdana" panose="020B0604030504040204" pitchFamily="34" charset="0"/>
                <a:ea typeface="Verdana" panose="020B0604030504040204" pitchFamily="34" charset="0"/>
              </a:rPr>
              <a:t>Process unfair</a:t>
            </a:r>
            <a:endParaRPr lang="en-US" sz="3200" b="1" dirty="0">
              <a:solidFill>
                <a:srgbClr val="FF000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E69C26FF-0653-45A5-872F-C77556015071}" type="slidenum">
              <a:rPr lang="en-US" smtClean="0"/>
              <a:pPr/>
              <a:t>16</a:t>
            </a:fld>
            <a:endParaRPr lang="en-US" dirty="0"/>
          </a:p>
        </p:txBody>
      </p:sp>
      <p:sp>
        <p:nvSpPr>
          <p:cNvPr id="3" name="Rectangle 2"/>
          <p:cNvSpPr/>
          <p:nvPr/>
        </p:nvSpPr>
        <p:spPr>
          <a:xfrm>
            <a:off x="414215" y="3583886"/>
            <a:ext cx="1852247" cy="2354491"/>
          </a:xfrm>
          <a:prstGeom prst="rect">
            <a:avLst/>
          </a:prstGeom>
        </p:spPr>
        <p:txBody>
          <a:bodyPr wrap="square">
            <a:spAutoFit/>
          </a:bodyPr>
          <a:lstStyle/>
          <a:p>
            <a:pPr marL="0" indent="0">
              <a:buNone/>
            </a:pPr>
            <a:r>
              <a:rPr lang="en-US" b="1" i="1" dirty="0" smtClean="0">
                <a:latin typeface="Verdana" panose="020B0604030504040204" pitchFamily="34" charset="0"/>
                <a:ea typeface="Verdana" panose="020B0604030504040204" pitchFamily="34" charset="0"/>
              </a:rPr>
              <a:t>Withdrawn Guidance </a:t>
            </a:r>
            <a:r>
              <a:rPr lang="en-US" b="1" i="1" dirty="0">
                <a:latin typeface="Verdana" panose="020B0604030504040204" pitchFamily="34" charset="0"/>
                <a:ea typeface="Verdana" panose="020B0604030504040204" pitchFamily="34" charset="0"/>
              </a:rPr>
              <a:t>re Sexual Violence</a:t>
            </a:r>
          </a:p>
          <a:p>
            <a:pPr marL="0" indent="0">
              <a:buNone/>
            </a:pPr>
            <a:endParaRPr lang="en-US" b="1" i="1" dirty="0">
              <a:latin typeface="Verdana" panose="020B0604030504040204" pitchFamily="34" charset="0"/>
              <a:ea typeface="Verdana" panose="020B0604030504040204" pitchFamily="34" charset="0"/>
            </a:endParaRPr>
          </a:p>
          <a:p>
            <a:pPr marL="0" indent="0">
              <a:buNone/>
            </a:pPr>
            <a:r>
              <a:rPr lang="en-US" dirty="0">
                <a:latin typeface="Verdana" panose="020B0604030504040204" pitchFamily="34" charset="0"/>
                <a:ea typeface="Verdana" panose="020B0604030504040204" pitchFamily="34" charset="0"/>
              </a:rPr>
              <a:t>DCL Sept 2017:</a:t>
            </a:r>
          </a:p>
        </p:txBody>
      </p:sp>
    </p:spTree>
    <p:extLst>
      <p:ext uri="{BB962C8B-B14F-4D97-AF65-F5344CB8AC3E}">
        <p14:creationId xmlns:p14="http://schemas.microsoft.com/office/powerpoint/2010/main" val="2097417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6"/>
          </p:nvPr>
        </p:nvSpPr>
        <p:spPr>
          <a:xfrm>
            <a:off x="708170" y="1030515"/>
            <a:ext cx="12537979" cy="1175706"/>
          </a:xfrm>
        </p:spPr>
        <p:txBody>
          <a:bodyPr/>
          <a:lstStyle/>
          <a:p>
            <a:pPr algn="ctr"/>
            <a:r>
              <a:rPr lang="en-US" sz="3200" dirty="0" smtClean="0">
                <a:latin typeface="Verdana" panose="020B0604030504040204" pitchFamily="34" charset="0"/>
                <a:ea typeface="Verdana" panose="020B0604030504040204" pitchFamily="34" charset="0"/>
              </a:rPr>
              <a:t>OCR Proposed Rules re Title IX (Nov 2018)</a:t>
            </a:r>
          </a:p>
          <a:p>
            <a:pPr algn="ctr"/>
            <a:r>
              <a:rPr lang="en-US" sz="3200" dirty="0" smtClean="0">
                <a:latin typeface="Verdana" panose="020B0604030504040204" pitchFamily="34" charset="0"/>
                <a:ea typeface="Verdana" panose="020B0604030504040204" pitchFamily="34" charset="0"/>
              </a:rPr>
              <a:t>Highlights</a:t>
            </a:r>
            <a:endParaRPr lang="en-US" sz="3200" dirty="0">
              <a:latin typeface="Verdana" panose="020B0604030504040204" pitchFamily="34" charset="0"/>
              <a:ea typeface="Verdana" panose="020B0604030504040204" pitchFamily="34" charset="0"/>
            </a:endParaRPr>
          </a:p>
        </p:txBody>
      </p:sp>
      <p:sp>
        <p:nvSpPr>
          <p:cNvPr id="5" name="Text Placeholder 4"/>
          <p:cNvSpPr>
            <a:spLocks noGrp="1"/>
          </p:cNvSpPr>
          <p:nvPr>
            <p:ph type="body" sz="quarter" idx="28"/>
          </p:nvPr>
        </p:nvSpPr>
        <p:spPr>
          <a:xfrm>
            <a:off x="1922929" y="2322961"/>
            <a:ext cx="11812526" cy="5614810"/>
          </a:xfrm>
        </p:spPr>
        <p:txBody>
          <a:bodyPr/>
          <a:lstStyle/>
          <a:p>
            <a:r>
              <a:rPr lang="en-US" sz="3000" dirty="0" smtClean="0">
                <a:latin typeface="Verdana" panose="020B0604030504040204" pitchFamily="34" charset="0"/>
                <a:ea typeface="Verdana" panose="020B0604030504040204" pitchFamily="34" charset="0"/>
              </a:rPr>
              <a:t>Supportive measures and discipline are separate processes (the former must be non-punitive)</a:t>
            </a:r>
          </a:p>
          <a:p>
            <a:r>
              <a:rPr lang="en-US" sz="3000" b="1" dirty="0" smtClean="0">
                <a:latin typeface="Verdana" panose="020B0604030504040204" pitchFamily="34" charset="0"/>
                <a:ea typeface="Verdana" panose="020B0604030504040204" pitchFamily="34" charset="0"/>
              </a:rPr>
              <a:t>Harassment must be severe </a:t>
            </a:r>
            <a:r>
              <a:rPr lang="en-US" sz="3000" b="1" i="1" dirty="0" smtClean="0">
                <a:latin typeface="Verdana" panose="020B0604030504040204" pitchFamily="34" charset="0"/>
                <a:ea typeface="Verdana" panose="020B0604030504040204" pitchFamily="34" charset="0"/>
              </a:rPr>
              <a:t>and </a:t>
            </a:r>
            <a:r>
              <a:rPr lang="en-US" sz="3000" b="1" dirty="0" smtClean="0">
                <a:latin typeface="Verdana" panose="020B0604030504040204" pitchFamily="34" charset="0"/>
                <a:ea typeface="Verdana" panose="020B0604030504040204" pitchFamily="34" charset="0"/>
              </a:rPr>
              <a:t>pervasive (unless also a Clery crime)</a:t>
            </a:r>
          </a:p>
          <a:p>
            <a:r>
              <a:rPr lang="en-US" sz="3000" b="1" dirty="0" smtClean="0">
                <a:latin typeface="Verdana" panose="020B0604030504040204" pitchFamily="34" charset="0"/>
                <a:ea typeface="Verdana" panose="020B0604030504040204" pitchFamily="34" charset="0"/>
              </a:rPr>
              <a:t>Live hearing with cross-examination by advisors</a:t>
            </a:r>
          </a:p>
          <a:p>
            <a:r>
              <a:rPr lang="en-US" sz="3000" dirty="0" smtClean="0">
                <a:latin typeface="Verdana" panose="020B0604030504040204" pitchFamily="34" charset="0"/>
                <a:ea typeface="Verdana" panose="020B0604030504040204" pitchFamily="34" charset="0"/>
              </a:rPr>
              <a:t>Emphasis on informal resolution</a:t>
            </a:r>
          </a:p>
          <a:p>
            <a:r>
              <a:rPr lang="en-US" sz="3000" dirty="0" smtClean="0">
                <a:latin typeface="Verdana" panose="020B0604030504040204" pitchFamily="34" charset="0"/>
                <a:ea typeface="Verdana" panose="020B0604030504040204" pitchFamily="34" charset="0"/>
              </a:rPr>
              <a:t>Evidentiary standard</a:t>
            </a:r>
            <a:endParaRPr lang="en-US" sz="3000" dirty="0">
              <a:latin typeface="Verdana" panose="020B0604030504040204" pitchFamily="34" charset="0"/>
              <a:ea typeface="Verdana" panose="020B0604030504040204" pitchFamily="34" charset="0"/>
            </a:endParaRPr>
          </a:p>
          <a:p>
            <a:endParaRPr lang="en-US" dirty="0" smtClean="0">
              <a:latin typeface="Verdana" panose="020B0604030504040204" pitchFamily="34" charset="0"/>
              <a:ea typeface="Verdana" panose="020B0604030504040204" pitchFamily="34" charset="0"/>
            </a:endParaRPr>
          </a:p>
        </p:txBody>
      </p:sp>
      <p:sp>
        <p:nvSpPr>
          <p:cNvPr id="2" name="Slide Number Placeholder 1"/>
          <p:cNvSpPr>
            <a:spLocks noGrp="1"/>
          </p:cNvSpPr>
          <p:nvPr>
            <p:ph type="sldNum" sz="quarter" idx="4294967295"/>
          </p:nvPr>
        </p:nvSpPr>
        <p:spPr>
          <a:xfrm>
            <a:off x="0" y="7570788"/>
            <a:ext cx="1465263" cy="438150"/>
          </a:xfrm>
        </p:spPr>
        <p:txBody>
          <a:bodyPr/>
          <a:lstStyle/>
          <a:p>
            <a:fld id="{E69C26FF-0653-45A5-872F-C77556015071}" type="slidenum">
              <a:rPr lang="en-US" smtClean="0"/>
              <a:pPr/>
              <a:t>17</a:t>
            </a:fld>
            <a:endParaRPr lang="en-US" dirty="0"/>
          </a:p>
        </p:txBody>
      </p:sp>
    </p:spTree>
    <p:extLst>
      <p:ext uri="{BB962C8B-B14F-4D97-AF65-F5344CB8AC3E}">
        <p14:creationId xmlns:p14="http://schemas.microsoft.com/office/powerpoint/2010/main" val="921780578"/>
      </p:ext>
    </p:extLst>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6"/>
          </p:nvPr>
        </p:nvSpPr>
        <p:spPr>
          <a:xfrm>
            <a:off x="708170" y="1030515"/>
            <a:ext cx="12537979" cy="584775"/>
          </a:xfrm>
        </p:spPr>
        <p:txBody>
          <a:bodyPr/>
          <a:lstStyle/>
          <a:p>
            <a:pPr algn="ctr"/>
            <a:r>
              <a:rPr lang="en-US" sz="3200" dirty="0" smtClean="0">
                <a:latin typeface="Verdana" panose="020B0604030504040204" pitchFamily="34" charset="0"/>
                <a:ea typeface="Verdana" panose="020B0604030504040204" pitchFamily="34" charset="0"/>
              </a:rPr>
              <a:t>Status of Proposed Rules and Beyond</a:t>
            </a:r>
            <a:endParaRPr lang="en-US" sz="3200" dirty="0">
              <a:latin typeface="Verdana" panose="020B0604030504040204" pitchFamily="34" charset="0"/>
              <a:ea typeface="Verdana" panose="020B0604030504040204" pitchFamily="34" charset="0"/>
            </a:endParaRPr>
          </a:p>
        </p:txBody>
      </p:sp>
      <p:sp>
        <p:nvSpPr>
          <p:cNvPr id="5" name="Text Placeholder 4"/>
          <p:cNvSpPr>
            <a:spLocks noGrp="1"/>
          </p:cNvSpPr>
          <p:nvPr>
            <p:ph type="body" sz="quarter" idx="28"/>
          </p:nvPr>
        </p:nvSpPr>
        <p:spPr>
          <a:xfrm>
            <a:off x="1922929" y="1904670"/>
            <a:ext cx="11812526" cy="5614810"/>
          </a:xfrm>
        </p:spPr>
        <p:txBody>
          <a:bodyPr/>
          <a:lstStyle/>
          <a:p>
            <a:r>
              <a:rPr lang="en-US" dirty="0" smtClean="0">
                <a:latin typeface="Verdana" panose="020B0604030504040204" pitchFamily="34" charset="0"/>
                <a:ea typeface="Verdana" panose="020B0604030504040204" pitchFamily="34" charset="0"/>
              </a:rPr>
              <a:t>Proposed Rules</a:t>
            </a:r>
          </a:p>
          <a:p>
            <a:pPr lvl="1"/>
            <a:r>
              <a:rPr lang="en-US" dirty="0" smtClean="0">
                <a:latin typeface="Verdana" panose="020B0604030504040204" pitchFamily="34" charset="0"/>
                <a:ea typeface="Verdana" panose="020B0604030504040204" pitchFamily="34" charset="0"/>
              </a:rPr>
              <a:t>Comment period closed (February 2019)</a:t>
            </a:r>
          </a:p>
          <a:p>
            <a:pPr lvl="1"/>
            <a:r>
              <a:rPr lang="en-US" dirty="0" smtClean="0">
                <a:latin typeface="Verdana" panose="020B0604030504040204" pitchFamily="34" charset="0"/>
                <a:ea typeface="Verdana" panose="020B0604030504040204" pitchFamily="34" charset="0"/>
              </a:rPr>
              <a:t>&gt;100,000 public comments</a:t>
            </a:r>
          </a:p>
          <a:p>
            <a:pPr lvl="1"/>
            <a:r>
              <a:rPr lang="en-US" dirty="0" smtClean="0">
                <a:latin typeface="Verdana" panose="020B0604030504040204" pitchFamily="34" charset="0"/>
                <a:ea typeface="Verdana" panose="020B0604030504040204" pitchFamily="34" charset="0"/>
              </a:rPr>
              <a:t>Could take months to finalize, and then,</a:t>
            </a:r>
          </a:p>
          <a:p>
            <a:pPr lvl="1"/>
            <a:r>
              <a:rPr lang="en-US" dirty="0" smtClean="0">
                <a:latin typeface="Verdana" panose="020B0604030504040204" pitchFamily="34" charset="0"/>
                <a:ea typeface="Verdana" panose="020B0604030504040204" pitchFamily="34" charset="0"/>
              </a:rPr>
              <a:t>Litigation (injunction)?</a:t>
            </a:r>
          </a:p>
          <a:p>
            <a:r>
              <a:rPr lang="en-US" dirty="0" smtClean="0">
                <a:latin typeface="Verdana" panose="020B0604030504040204" pitchFamily="34" charset="0"/>
                <a:ea typeface="Verdana" panose="020B0604030504040204" pitchFamily="34" charset="0"/>
              </a:rPr>
              <a:t>In the meantime, many state courts are requiring hearings and cross-examination where credibility is “central” to determination.</a:t>
            </a:r>
          </a:p>
          <a:p>
            <a:pPr marL="0" indent="0">
              <a:buNone/>
            </a:pPr>
            <a:endParaRPr lang="en-US" dirty="0" smtClean="0">
              <a:latin typeface="Verdana" panose="020B0604030504040204" pitchFamily="34" charset="0"/>
              <a:ea typeface="Verdana" panose="020B0604030504040204" pitchFamily="34" charset="0"/>
            </a:endParaRPr>
          </a:p>
          <a:p>
            <a:endParaRPr lang="en-US" dirty="0" smtClean="0">
              <a:latin typeface="Verdana" panose="020B0604030504040204" pitchFamily="34" charset="0"/>
              <a:ea typeface="Verdana" panose="020B0604030504040204" pitchFamily="34" charset="0"/>
            </a:endParaRPr>
          </a:p>
        </p:txBody>
      </p:sp>
      <p:sp>
        <p:nvSpPr>
          <p:cNvPr id="2" name="Slide Number Placeholder 1"/>
          <p:cNvSpPr>
            <a:spLocks noGrp="1"/>
          </p:cNvSpPr>
          <p:nvPr>
            <p:ph type="sldNum" sz="quarter" idx="4294967295"/>
          </p:nvPr>
        </p:nvSpPr>
        <p:spPr>
          <a:xfrm>
            <a:off x="0" y="7570788"/>
            <a:ext cx="1465263" cy="438150"/>
          </a:xfrm>
        </p:spPr>
        <p:txBody>
          <a:bodyPr/>
          <a:lstStyle/>
          <a:p>
            <a:fld id="{E69C26FF-0653-45A5-872F-C77556015071}" type="slidenum">
              <a:rPr lang="en-US" smtClean="0"/>
              <a:pPr/>
              <a:t>18</a:t>
            </a:fld>
            <a:endParaRPr lang="en-US" dirty="0"/>
          </a:p>
        </p:txBody>
      </p:sp>
    </p:spTree>
    <p:extLst>
      <p:ext uri="{BB962C8B-B14F-4D97-AF65-F5344CB8AC3E}">
        <p14:creationId xmlns:p14="http://schemas.microsoft.com/office/powerpoint/2010/main" val="1395103701"/>
      </p:ext>
    </p:extLst>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6475" y="1114059"/>
            <a:ext cx="13118958" cy="896937"/>
          </a:xfrm>
        </p:spPr>
        <p:txBody>
          <a:bodyPr/>
          <a:lstStyle/>
          <a:p>
            <a:pPr algn="ctr"/>
            <a:r>
              <a:rPr lang="en-US" sz="3400" dirty="0" smtClean="0">
                <a:latin typeface="Verdana" panose="020B0604030504040204" pitchFamily="34" charset="0"/>
                <a:ea typeface="Verdana" panose="020B0604030504040204" pitchFamily="34" charset="0"/>
                <a:cs typeface="Arial" panose="020B0604020202020204" pitchFamily="34" charset="0"/>
              </a:rPr>
              <a:t>What is Fair Process in a College Proceeding?</a:t>
            </a:r>
            <a:br>
              <a:rPr lang="en-US" sz="3400" dirty="0" smtClean="0">
                <a:latin typeface="Verdana" panose="020B0604030504040204" pitchFamily="34" charset="0"/>
                <a:ea typeface="Verdana" panose="020B0604030504040204" pitchFamily="34" charset="0"/>
                <a:cs typeface="Arial" panose="020B0604020202020204" pitchFamily="34" charset="0"/>
              </a:rPr>
            </a:br>
            <a:r>
              <a:rPr lang="en-US" sz="3400" dirty="0" smtClean="0">
                <a:latin typeface="Verdana" panose="020B0604030504040204" pitchFamily="34" charset="0"/>
                <a:ea typeface="Verdana" panose="020B0604030504040204" pitchFamily="34" charset="0"/>
                <a:cs typeface="Arial" panose="020B0604020202020204" pitchFamily="34" charset="0"/>
              </a:rPr>
              <a:t>(</a:t>
            </a:r>
            <a:r>
              <a:rPr lang="en-US" sz="3400" i="1" dirty="0" smtClean="0">
                <a:latin typeface="Verdana" panose="020B0604030504040204" pitchFamily="34" charset="0"/>
                <a:ea typeface="Verdana" panose="020B0604030504040204" pitchFamily="34" charset="0"/>
                <a:cs typeface="Arial" panose="020B0604020202020204" pitchFamily="34" charset="0"/>
              </a:rPr>
              <a:t>California)</a:t>
            </a:r>
            <a:endParaRPr lang="en-US" sz="3400" dirty="0"/>
          </a:p>
        </p:txBody>
      </p:sp>
      <p:sp>
        <p:nvSpPr>
          <p:cNvPr id="5" name="Content Placeholder 4"/>
          <p:cNvSpPr>
            <a:spLocks noGrp="1"/>
          </p:cNvSpPr>
          <p:nvPr>
            <p:ph idx="1"/>
          </p:nvPr>
        </p:nvSpPr>
        <p:spPr>
          <a:xfrm>
            <a:off x="781287" y="2025520"/>
            <a:ext cx="12617450" cy="5221288"/>
          </a:xfrm>
        </p:spPr>
        <p:txBody>
          <a:bodyPr/>
          <a:lstStyle/>
          <a:p>
            <a:r>
              <a:rPr lang="en-US" sz="2700" dirty="0" smtClean="0">
                <a:latin typeface="Verdana" panose="020B0604030504040204" pitchFamily="34" charset="0"/>
                <a:ea typeface="Verdana" panose="020B0604030504040204" pitchFamily="34" charset="0"/>
                <a:cs typeface="Helvetica" panose="020B0604020202020204" pitchFamily="34" charset="0"/>
              </a:rPr>
              <a:t>University proceedings </a:t>
            </a:r>
            <a:r>
              <a:rPr lang="en-US" sz="2700" dirty="0">
                <a:latin typeface="Verdana" panose="020B0604030504040204" pitchFamily="34" charset="0"/>
                <a:ea typeface="Verdana" panose="020B0604030504040204" pitchFamily="34" charset="0"/>
                <a:cs typeface="Helvetica" panose="020B0604020202020204" pitchFamily="34" charset="0"/>
              </a:rPr>
              <a:t>are </a:t>
            </a:r>
            <a:r>
              <a:rPr lang="en-US" sz="2700" dirty="0" smtClean="0">
                <a:latin typeface="Verdana" panose="020B0604030504040204" pitchFamily="34" charset="0"/>
                <a:ea typeface="Verdana" panose="020B0604030504040204" pitchFamily="34" charset="0"/>
                <a:cs typeface="Helvetica" panose="020B0604020202020204" pitchFamily="34" charset="0"/>
              </a:rPr>
              <a:t>administrative proceedings governed only by university policy.</a:t>
            </a:r>
          </a:p>
          <a:p>
            <a:r>
              <a:rPr lang="en-US" sz="2700" dirty="0">
                <a:latin typeface="Verdana" panose="020B0604030504040204" pitchFamily="34" charset="0"/>
                <a:ea typeface="Verdana" panose="020B0604030504040204" pitchFamily="34" charset="0"/>
              </a:rPr>
              <a:t>Historically, all that was required was “some kind of notice and … some kind of hearing.” (Goss v. Lopez, 419 U.S. 565 (1974</a:t>
            </a:r>
            <a:r>
              <a:rPr lang="en-US" sz="2700" dirty="0" smtClean="0">
                <a:latin typeface="Verdana" panose="020B0604030504040204" pitchFamily="34" charset="0"/>
                <a:ea typeface="Verdana" panose="020B0604030504040204" pitchFamily="34" charset="0"/>
              </a:rPr>
              <a:t>))</a:t>
            </a:r>
            <a:endParaRPr lang="en-US" sz="2700" dirty="0">
              <a:latin typeface="Verdana" panose="020B0604030504040204" pitchFamily="34" charset="0"/>
              <a:ea typeface="Verdana" panose="020B0604030504040204" pitchFamily="34" charset="0"/>
              <a:cs typeface="Helvetica" panose="020B0604020202020204" pitchFamily="34" charset="0"/>
            </a:endParaRPr>
          </a:p>
          <a:p>
            <a:r>
              <a:rPr lang="en-US" sz="2700" dirty="0" smtClean="0">
                <a:latin typeface="Verdana" panose="020B0604030504040204" pitchFamily="34" charset="0"/>
                <a:ea typeface="Verdana" panose="020B0604030504040204" pitchFamily="34" charset="0"/>
              </a:rPr>
              <a:t>Universities </a:t>
            </a:r>
            <a:r>
              <a:rPr lang="en-US" sz="2700" dirty="0">
                <a:latin typeface="Verdana" panose="020B0604030504040204" pitchFamily="34" charset="0"/>
                <a:ea typeface="Verdana" panose="020B0604030504040204" pitchFamily="34" charset="0"/>
              </a:rPr>
              <a:t>are not required to convert classrooms into </a:t>
            </a:r>
            <a:r>
              <a:rPr lang="en-US" sz="2700" dirty="0" smtClean="0">
                <a:latin typeface="Verdana" panose="020B0604030504040204" pitchFamily="34" charset="0"/>
                <a:ea typeface="Verdana" panose="020B0604030504040204" pitchFamily="34" charset="0"/>
              </a:rPr>
              <a:t>courtrooms.</a:t>
            </a:r>
          </a:p>
          <a:p>
            <a:pPr>
              <a:defRPr/>
            </a:pPr>
            <a:r>
              <a:rPr lang="en-US" sz="2700" dirty="0">
                <a:latin typeface="Verdana" panose="020B0604030504040204" pitchFamily="34" charset="0"/>
                <a:ea typeface="Verdana" panose="020B0604030504040204" pitchFamily="34" charset="0"/>
                <a:cs typeface="Helvetica" panose="020B0604020202020204" pitchFamily="34" charset="0"/>
              </a:rPr>
              <a:t>To comport with due process, the university’s procedures must be tailored, in light of the decision to be made, to the capacities and circumstances of those who are to be heard, … to insure that they are given a meaningful opportunity to present their case. </a:t>
            </a:r>
          </a:p>
        </p:txBody>
      </p:sp>
      <p:sp>
        <p:nvSpPr>
          <p:cNvPr id="2" name="Slide Number Placeholder 1"/>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506732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26"/>
          </p:nvPr>
        </p:nvSpPr>
        <p:spPr/>
        <p:txBody>
          <a:bodyPr/>
          <a:lstStyle/>
          <a:p>
            <a:pPr algn="ctr"/>
            <a:r>
              <a:rPr lang="en-US" dirty="0" smtClean="0">
                <a:latin typeface="Verdana" panose="020B0604030504040204" pitchFamily="34" charset="0"/>
                <a:ea typeface="Verdana" panose="020B0604030504040204" pitchFamily="34" charset="0"/>
              </a:rPr>
              <a:t>Overview</a:t>
            </a:r>
            <a:endParaRPr lang="en-US" dirty="0">
              <a:latin typeface="Verdana" panose="020B0604030504040204" pitchFamily="34" charset="0"/>
              <a:ea typeface="Verdana" panose="020B0604030504040204" pitchFamily="34" charset="0"/>
            </a:endParaRPr>
          </a:p>
        </p:txBody>
      </p:sp>
      <p:sp>
        <p:nvSpPr>
          <p:cNvPr id="6" name="Text Placeholder 5"/>
          <p:cNvSpPr>
            <a:spLocks noGrp="1"/>
          </p:cNvSpPr>
          <p:nvPr>
            <p:ph type="body" sz="quarter" idx="28"/>
          </p:nvPr>
        </p:nvSpPr>
        <p:spPr/>
        <p:txBody>
          <a:bodyPr/>
          <a:lstStyle/>
          <a:p>
            <a:pPr marL="457200" indent="-457200">
              <a:buFont typeface="Arial" panose="020B0604020202020204" pitchFamily="34" charset="0"/>
              <a:buChar char="•"/>
            </a:pPr>
            <a:r>
              <a:rPr lang="en-US" dirty="0">
                <a:latin typeface="Verdana" panose="020B0604030504040204" pitchFamily="34" charset="0"/>
                <a:ea typeface="Verdana" panose="020B0604030504040204" pitchFamily="34" charset="0"/>
              </a:rPr>
              <a:t>A brief history of Title IX and Fair Process in Higher Education Student Conduct Cases</a:t>
            </a:r>
          </a:p>
          <a:p>
            <a:pPr marL="457200" indent="-457200">
              <a:buFont typeface="Arial" panose="020B0604020202020204" pitchFamily="34" charset="0"/>
              <a:buChar char="•"/>
            </a:pPr>
            <a:r>
              <a:rPr lang="en-US" dirty="0">
                <a:latin typeface="Verdana" panose="020B0604030504040204" pitchFamily="34" charset="0"/>
                <a:ea typeface="Verdana" panose="020B0604030504040204" pitchFamily="34" charset="0"/>
              </a:rPr>
              <a:t>Current State of the Law</a:t>
            </a:r>
          </a:p>
          <a:p>
            <a:pPr marL="457200" indent="-457200">
              <a:buFont typeface="Arial" panose="020B0604020202020204" pitchFamily="34" charset="0"/>
              <a:buChar char="•"/>
            </a:pPr>
            <a:r>
              <a:rPr lang="en-US" dirty="0">
                <a:latin typeface="Verdana" panose="020B0604030504040204" pitchFamily="34" charset="0"/>
                <a:ea typeface="Verdana" panose="020B0604030504040204" pitchFamily="34" charset="0"/>
              </a:rPr>
              <a:t>Challenges Presented by Recent Legal and Legislative Developments</a:t>
            </a: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4294967295"/>
          </p:nvPr>
        </p:nvSpPr>
        <p:spPr>
          <a:xfrm>
            <a:off x="0" y="7570788"/>
            <a:ext cx="1465263" cy="438150"/>
          </a:xfrm>
        </p:spPr>
        <p:txBody>
          <a:bodyPr/>
          <a:lstStyle/>
          <a:p>
            <a:fld id="{E69C26FF-0653-45A5-872F-C77556015071}" type="slidenum">
              <a:rPr lang="en-US" smtClean="0"/>
              <a:pPr/>
              <a:t>2</a:t>
            </a:fld>
            <a:endParaRPr lang="en-US" dirty="0"/>
          </a:p>
        </p:txBody>
      </p:sp>
    </p:spTree>
    <p:extLst>
      <p:ext uri="{BB962C8B-B14F-4D97-AF65-F5344CB8AC3E}">
        <p14:creationId xmlns:p14="http://schemas.microsoft.com/office/powerpoint/2010/main" val="2343009354"/>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6475" y="965569"/>
            <a:ext cx="12892088" cy="896937"/>
          </a:xfrm>
        </p:spPr>
        <p:txBody>
          <a:bodyPr/>
          <a:lstStyle/>
          <a:p>
            <a:pPr algn="ctr"/>
            <a:r>
              <a:rPr lang="en-US" sz="3600" dirty="0" smtClean="0">
                <a:latin typeface="Verdana" panose="020B0604030504040204" pitchFamily="34" charset="0"/>
                <a:ea typeface="Verdana" panose="020B0604030504040204" pitchFamily="34" charset="0"/>
                <a:cs typeface="Arial" panose="020B0604020202020204" pitchFamily="34" charset="0"/>
              </a:rPr>
              <a:t>What is Fair Process in a College Proceeding?</a:t>
            </a:r>
            <a:endParaRPr lang="en-US" sz="3600" dirty="0"/>
          </a:p>
        </p:txBody>
      </p:sp>
      <p:sp>
        <p:nvSpPr>
          <p:cNvPr id="5" name="Content Placeholder 4"/>
          <p:cNvSpPr>
            <a:spLocks noGrp="1"/>
          </p:cNvSpPr>
          <p:nvPr>
            <p:ph idx="1"/>
          </p:nvPr>
        </p:nvSpPr>
        <p:spPr>
          <a:xfrm>
            <a:off x="781287" y="2025520"/>
            <a:ext cx="12617450" cy="5221288"/>
          </a:xfrm>
        </p:spPr>
        <p:txBody>
          <a:bodyPr/>
          <a:lstStyle/>
          <a:p>
            <a:r>
              <a:rPr lang="en-US" sz="3000" dirty="0" smtClean="0">
                <a:latin typeface="Verdana" panose="020B0604030504040204" pitchFamily="34" charset="0"/>
                <a:ea typeface="Verdana" panose="020B0604030504040204" pitchFamily="34" charset="0"/>
              </a:rPr>
              <a:t>“Where credibility is central to a university’s determination, a student accused of sexual misconduct has a right to cross-examine his accuser [and other witnesses], directly or indirectly so the fact finder can assess … credibility.” (</a:t>
            </a:r>
            <a:r>
              <a:rPr lang="en-US" sz="3000" i="1" dirty="0" smtClean="0">
                <a:latin typeface="Verdana" panose="020B0604030504040204" pitchFamily="34" charset="0"/>
                <a:ea typeface="Verdana" panose="020B0604030504040204" pitchFamily="34" charset="0"/>
              </a:rPr>
              <a:t>Doe v. Claremont McKenna</a:t>
            </a:r>
            <a:r>
              <a:rPr lang="en-US" sz="3000" dirty="0" smtClean="0">
                <a:latin typeface="Verdana" panose="020B0604030504040204" pitchFamily="34" charset="0"/>
                <a:ea typeface="Verdana" panose="020B0604030504040204" pitchFamily="34" charset="0"/>
              </a:rPr>
              <a:t>)</a:t>
            </a:r>
          </a:p>
          <a:p>
            <a:r>
              <a:rPr lang="en-US" sz="3000" dirty="0" smtClean="0">
                <a:latin typeface="Verdana" panose="020B0604030504040204" pitchFamily="34" charset="0"/>
                <a:ea typeface="Verdana" panose="020B0604030504040204" pitchFamily="34" charset="0"/>
              </a:rPr>
              <a:t>“What is necessary to conduct meaningful cross-examination depends on a </a:t>
            </a:r>
            <a:r>
              <a:rPr lang="en-US" sz="3000" b="1" dirty="0" smtClean="0">
                <a:latin typeface="Verdana" panose="020B0604030504040204" pitchFamily="34" charset="0"/>
                <a:ea typeface="Verdana" panose="020B0604030504040204" pitchFamily="34" charset="0"/>
              </a:rPr>
              <a:t>common sense evaluation of the procedure at issue in the context of the decision to be made</a:t>
            </a:r>
            <a:r>
              <a:rPr lang="en-US" sz="3000" dirty="0" smtClean="0">
                <a:latin typeface="Verdana" panose="020B0604030504040204" pitchFamily="34" charset="0"/>
                <a:ea typeface="Verdana" panose="020B0604030504040204" pitchFamily="34" charset="0"/>
              </a:rPr>
              <a:t>.” (</a:t>
            </a:r>
            <a:r>
              <a:rPr lang="en-US" sz="3000" i="1" dirty="0" smtClean="0">
                <a:latin typeface="Verdana" panose="020B0604030504040204" pitchFamily="34" charset="0"/>
                <a:ea typeface="Verdana" panose="020B0604030504040204" pitchFamily="34" charset="0"/>
              </a:rPr>
              <a:t>Doe v. Allee</a:t>
            </a:r>
            <a:r>
              <a:rPr lang="en-US" sz="3000" dirty="0" smtClean="0">
                <a:latin typeface="Verdana" panose="020B0604030504040204" pitchFamily="34" charset="0"/>
                <a:ea typeface="Verdana" panose="020B0604030504040204" pitchFamily="34" charset="0"/>
              </a:rPr>
              <a:t>)</a:t>
            </a:r>
          </a:p>
        </p:txBody>
      </p:sp>
      <p:sp>
        <p:nvSpPr>
          <p:cNvPr id="2" name="Slide Number Placeholder 1"/>
          <p:cNvSpPr>
            <a:spLocks noGrp="1"/>
          </p:cNvSpPr>
          <p:nvPr>
            <p:ph type="sldNum" sz="quarter" idx="12"/>
          </p:nvPr>
        </p:nvSpPr>
        <p:spPr/>
        <p:txBody>
          <a:bodyPr/>
          <a:lstStyle/>
          <a:p>
            <a:fld id="{E69C26FF-0653-45A5-872F-C77556015071}" type="slidenum">
              <a:rPr lang="en-US" smtClean="0"/>
              <a:pPr/>
              <a:t>20</a:t>
            </a:fld>
            <a:endParaRPr lang="en-US" dirty="0"/>
          </a:p>
        </p:txBody>
      </p:sp>
    </p:spTree>
    <p:extLst>
      <p:ext uri="{BB962C8B-B14F-4D97-AF65-F5344CB8AC3E}">
        <p14:creationId xmlns:p14="http://schemas.microsoft.com/office/powerpoint/2010/main" val="42934913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6475" y="965569"/>
            <a:ext cx="12892088" cy="896937"/>
          </a:xfrm>
        </p:spPr>
        <p:txBody>
          <a:bodyPr/>
          <a:lstStyle/>
          <a:p>
            <a:pPr algn="ctr"/>
            <a:r>
              <a:rPr lang="en-US" sz="3600" dirty="0" smtClean="0">
                <a:latin typeface="Verdana" panose="020B0604030504040204" pitchFamily="34" charset="0"/>
                <a:ea typeface="Verdana" panose="020B0604030504040204" pitchFamily="34" charset="0"/>
                <a:cs typeface="Arial" panose="020B0604020202020204" pitchFamily="34" charset="0"/>
              </a:rPr>
              <a:t>What is Fair Process in a College Proceeding?</a:t>
            </a:r>
            <a:endParaRPr lang="en-US" sz="3600" dirty="0"/>
          </a:p>
        </p:txBody>
      </p:sp>
      <p:sp>
        <p:nvSpPr>
          <p:cNvPr id="5" name="Content Placeholder 4"/>
          <p:cNvSpPr>
            <a:spLocks noGrp="1"/>
          </p:cNvSpPr>
          <p:nvPr>
            <p:ph idx="1"/>
          </p:nvPr>
        </p:nvSpPr>
        <p:spPr>
          <a:xfrm>
            <a:off x="781287" y="2025520"/>
            <a:ext cx="12617450" cy="5221288"/>
          </a:xfrm>
        </p:spPr>
        <p:txBody>
          <a:bodyPr/>
          <a:lstStyle/>
          <a:p>
            <a:pPr>
              <a:defRPr/>
            </a:pPr>
            <a:r>
              <a:rPr lang="en-US" sz="2500" dirty="0">
                <a:latin typeface="Verdana" panose="020B0604030504040204" pitchFamily="34" charset="0"/>
                <a:ea typeface="Verdana" panose="020B0604030504040204" pitchFamily="34" charset="0"/>
                <a:cs typeface="Helvetica" panose="020B0604020202020204" pitchFamily="34" charset="0"/>
              </a:rPr>
              <a:t>Hearing officer </a:t>
            </a:r>
            <a:r>
              <a:rPr lang="en-US" sz="2500" dirty="0" smtClean="0">
                <a:latin typeface="Verdana" panose="020B0604030504040204" pitchFamily="34" charset="0"/>
                <a:ea typeface="Verdana" panose="020B0604030504040204" pitchFamily="34" charset="0"/>
                <a:cs typeface="Helvetica" panose="020B0604020202020204" pitchFamily="34" charset="0"/>
              </a:rPr>
              <a:t>(and investigator) should </a:t>
            </a:r>
            <a:r>
              <a:rPr lang="en-US" sz="2500" dirty="0">
                <a:latin typeface="Verdana" panose="020B0604030504040204" pitchFamily="34" charset="0"/>
                <a:ea typeface="Verdana" panose="020B0604030504040204" pitchFamily="34" charset="0"/>
                <a:cs typeface="Helvetica" panose="020B0604020202020204" pitchFamily="34" charset="0"/>
              </a:rPr>
              <a:t>explain and document why respondent’s questions were not asked (e.g., the questions were repetitive or irrelevant).</a:t>
            </a:r>
          </a:p>
          <a:p>
            <a:pPr>
              <a:defRPr/>
            </a:pPr>
            <a:r>
              <a:rPr lang="en-US" sz="2500" dirty="0" smtClean="0">
                <a:latin typeface="Verdana" panose="020B0604030504040204" pitchFamily="34" charset="0"/>
                <a:ea typeface="Verdana" panose="020B0604030504040204" pitchFamily="34" charset="0"/>
                <a:cs typeface="Helvetica" panose="020B0604020202020204" pitchFamily="34" charset="0"/>
              </a:rPr>
              <a:t>Respondent </a:t>
            </a:r>
            <a:r>
              <a:rPr lang="en-US" sz="2500" dirty="0">
                <a:latin typeface="Verdana" panose="020B0604030504040204" pitchFamily="34" charset="0"/>
                <a:ea typeface="Verdana" panose="020B0604030504040204" pitchFamily="34" charset="0"/>
                <a:cs typeface="Helvetica" panose="020B0604020202020204" pitchFamily="34" charset="0"/>
              </a:rPr>
              <a:t>has a right to see the evidence upon which the university relies so that respondent can present a meaningful defense.  Respondent must be notified of the identity of the witnesses and what they said about respondent.  </a:t>
            </a:r>
          </a:p>
          <a:p>
            <a:pPr>
              <a:defRPr/>
            </a:pPr>
            <a:r>
              <a:rPr lang="en-US" sz="2500" dirty="0" smtClean="0">
                <a:latin typeface="Verdana" panose="020B0604030504040204" pitchFamily="34" charset="0"/>
                <a:ea typeface="Verdana" panose="020B0604030504040204" pitchFamily="34" charset="0"/>
                <a:cs typeface="Helvetica" panose="020B0604020202020204" pitchFamily="34" charset="0"/>
              </a:rPr>
              <a:t>No </a:t>
            </a:r>
            <a:r>
              <a:rPr lang="en-US" sz="2500" dirty="0">
                <a:latin typeface="Verdana" panose="020B0604030504040204" pitchFamily="34" charset="0"/>
                <a:ea typeface="Verdana" panose="020B0604030504040204" pitchFamily="34" charset="0"/>
                <a:cs typeface="Helvetica" panose="020B0604020202020204" pitchFamily="34" charset="0"/>
              </a:rPr>
              <a:t>right to “active” participation by counsel.  Attorneys may be required to be “potted plants.”  </a:t>
            </a:r>
            <a:r>
              <a:rPr lang="en-US" sz="2500" dirty="0" smtClean="0">
                <a:latin typeface="Verdana" panose="020B0604030504040204" pitchFamily="34" charset="0"/>
                <a:ea typeface="Verdana" panose="020B0604030504040204" pitchFamily="34" charset="0"/>
                <a:cs typeface="Helvetica" panose="020B0604020202020204" pitchFamily="34" charset="0"/>
              </a:rPr>
              <a:t>(Some policies carve out cross-examination.)</a:t>
            </a:r>
            <a:endParaRPr lang="en-US" sz="2500" dirty="0">
              <a:latin typeface="Verdana" panose="020B0604030504040204" pitchFamily="34" charset="0"/>
              <a:ea typeface="Verdana" panose="020B0604030504040204" pitchFamily="34" charset="0"/>
              <a:cs typeface="Helvetica" panose="020B0604020202020204" pitchFamily="34" charset="0"/>
            </a:endParaRPr>
          </a:p>
          <a:p>
            <a:pPr>
              <a:defRPr/>
            </a:pPr>
            <a:endParaRPr lang="en-US" dirty="0">
              <a:latin typeface="Helvetica" panose="020B0604020202020204" pitchFamily="34" charset="0"/>
              <a:cs typeface="Helvetica" panose="020B0604020202020204" pitchFamily="34" charset="0"/>
            </a:endParaRPr>
          </a:p>
        </p:txBody>
      </p:sp>
      <p:sp>
        <p:nvSpPr>
          <p:cNvPr id="2" name="Slide Number Placeholder 1"/>
          <p:cNvSpPr>
            <a:spLocks noGrp="1"/>
          </p:cNvSpPr>
          <p:nvPr>
            <p:ph type="sldNum" sz="quarter" idx="12"/>
          </p:nvPr>
        </p:nvSpPr>
        <p:spPr/>
        <p:txBody>
          <a:bodyPr/>
          <a:lstStyle/>
          <a:p>
            <a:fld id="{E69C26FF-0653-45A5-872F-C77556015071}" type="slidenum">
              <a:rPr lang="en-US" smtClean="0"/>
              <a:pPr/>
              <a:t>21</a:t>
            </a:fld>
            <a:endParaRPr lang="en-US" dirty="0"/>
          </a:p>
        </p:txBody>
      </p:sp>
    </p:spTree>
    <p:extLst>
      <p:ext uri="{BB962C8B-B14F-4D97-AF65-F5344CB8AC3E}">
        <p14:creationId xmlns:p14="http://schemas.microsoft.com/office/powerpoint/2010/main" val="24769788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500" dirty="0" smtClean="0">
                <a:latin typeface="Verdana" panose="020B0604030504040204" pitchFamily="34" charset="0"/>
                <a:ea typeface="Verdana" panose="020B0604030504040204" pitchFamily="34" charset="0"/>
              </a:rPr>
              <a:t>Challenges </a:t>
            </a:r>
            <a:endParaRPr lang="en-US" sz="45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lstStyle/>
          <a:p>
            <a:pPr marL="0" indent="0">
              <a:buNone/>
            </a:pPr>
            <a:r>
              <a:rPr lang="en-US" sz="2800" dirty="0" smtClean="0">
                <a:latin typeface="Verdana" panose="020B0604030504040204" pitchFamily="34" charset="0"/>
                <a:ea typeface="Verdana" panose="020B0604030504040204" pitchFamily="34" charset="0"/>
              </a:rPr>
              <a:t>The University must navigate many competing rights in a severely under-resourced environment:</a:t>
            </a:r>
          </a:p>
          <a:p>
            <a:pPr lvl="1"/>
            <a:r>
              <a:rPr lang="en-US" dirty="0" smtClean="0">
                <a:latin typeface="Verdana" panose="020B0604030504040204" pitchFamily="34" charset="0"/>
                <a:ea typeface="Verdana" panose="020B0604030504040204" pitchFamily="34" charset="0"/>
              </a:rPr>
              <a:t>Title IX and other antidiscrimination laws</a:t>
            </a:r>
          </a:p>
          <a:p>
            <a:pPr lvl="1"/>
            <a:r>
              <a:rPr lang="en-US" dirty="0" smtClean="0">
                <a:latin typeface="Verdana" panose="020B0604030504040204" pitchFamily="34" charset="0"/>
                <a:ea typeface="Verdana" panose="020B0604030504040204" pitchFamily="34" charset="0"/>
              </a:rPr>
              <a:t>Fair process (students, faculty and other employees)</a:t>
            </a:r>
          </a:p>
          <a:p>
            <a:pPr lvl="1"/>
            <a:r>
              <a:rPr lang="en-US" dirty="0">
                <a:latin typeface="Verdana" panose="020B0604030504040204" pitchFamily="34" charset="0"/>
                <a:ea typeface="Verdana" panose="020B0604030504040204" pitchFamily="34" charset="0"/>
              </a:rPr>
              <a:t>P</a:t>
            </a:r>
            <a:r>
              <a:rPr lang="en-US" dirty="0" smtClean="0">
                <a:latin typeface="Verdana" panose="020B0604030504040204" pitchFamily="34" charset="0"/>
                <a:ea typeface="Verdana" panose="020B0604030504040204" pitchFamily="34" charset="0"/>
              </a:rPr>
              <a:t>rivacy (FERPA and other student and employee privacy protections)</a:t>
            </a:r>
          </a:p>
          <a:p>
            <a:pPr lvl="1"/>
            <a:r>
              <a:rPr lang="en-US" dirty="0" smtClean="0">
                <a:latin typeface="Verdana" panose="020B0604030504040204" pitchFamily="34" charset="0"/>
                <a:ea typeface="Verdana" panose="020B0604030504040204" pitchFamily="34" charset="0"/>
              </a:rPr>
              <a:t>Public’s right to transparency at public institutions</a:t>
            </a:r>
          </a:p>
          <a:p>
            <a:pPr lvl="1"/>
            <a:r>
              <a:rPr lang="en-US" dirty="0">
                <a:latin typeface="Verdana" panose="020B0604030504040204" pitchFamily="34" charset="0"/>
                <a:ea typeface="Verdana" panose="020B0604030504040204" pitchFamily="34" charset="0"/>
              </a:rPr>
              <a:t>F</a:t>
            </a:r>
            <a:r>
              <a:rPr lang="en-US" dirty="0" smtClean="0">
                <a:latin typeface="Verdana" panose="020B0604030504040204" pitchFamily="34" charset="0"/>
                <a:ea typeface="Verdana" panose="020B0604030504040204" pitchFamily="34" charset="0"/>
              </a:rPr>
              <a:t>ree speech</a:t>
            </a:r>
          </a:p>
          <a:p>
            <a:pPr lvl="1"/>
            <a:r>
              <a:rPr lang="en-US" dirty="0">
                <a:latin typeface="Verdana" panose="020B0604030504040204" pitchFamily="34" charset="0"/>
                <a:ea typeface="Verdana" panose="020B0604030504040204" pitchFamily="34" charset="0"/>
              </a:rPr>
              <a:t>A</a:t>
            </a:r>
            <a:r>
              <a:rPr lang="en-US" dirty="0" smtClean="0">
                <a:latin typeface="Verdana" panose="020B0604030504040204" pitchFamily="34" charset="0"/>
                <a:ea typeface="Verdana" panose="020B0604030504040204" pitchFamily="34" charset="0"/>
              </a:rPr>
              <a:t>cademic freedom</a:t>
            </a:r>
          </a:p>
          <a:p>
            <a:pPr lvl="2"/>
            <a:endParaRPr lang="en-US" dirty="0"/>
          </a:p>
        </p:txBody>
      </p:sp>
      <p:sp>
        <p:nvSpPr>
          <p:cNvPr id="4" name="Slide Number Placeholder 3"/>
          <p:cNvSpPr>
            <a:spLocks noGrp="1"/>
          </p:cNvSpPr>
          <p:nvPr>
            <p:ph type="sldNum" sz="quarter" idx="12"/>
          </p:nvPr>
        </p:nvSpPr>
        <p:spPr/>
        <p:txBody>
          <a:bodyPr/>
          <a:lstStyle/>
          <a:p>
            <a:fld id="{1AB2A902-4ECA-4FC9-A836-16DB3B2492E4}" type="slidenum">
              <a:rPr lang="en-US" smtClean="0"/>
              <a:pPr/>
              <a:t>22</a:t>
            </a:fld>
            <a:endParaRPr lang="en-US" dirty="0"/>
          </a:p>
        </p:txBody>
      </p:sp>
    </p:spTree>
    <p:extLst>
      <p:ext uri="{BB962C8B-B14F-4D97-AF65-F5344CB8AC3E}">
        <p14:creationId xmlns:p14="http://schemas.microsoft.com/office/powerpoint/2010/main" val="2629687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500" dirty="0" smtClean="0">
                <a:latin typeface="Verdana" panose="020B0604030504040204" pitchFamily="34" charset="0"/>
                <a:ea typeface="Verdana" panose="020B0604030504040204" pitchFamily="34" charset="0"/>
              </a:rPr>
              <a:t>Challenges </a:t>
            </a:r>
            <a:endParaRPr lang="en-US" sz="45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Verdana" panose="020B0604030504040204" pitchFamily="34" charset="0"/>
                <a:ea typeface="Verdana" panose="020B0604030504040204" pitchFamily="34" charset="0"/>
              </a:rPr>
              <a:t>University’s limited resources:</a:t>
            </a:r>
          </a:p>
          <a:p>
            <a:r>
              <a:rPr lang="en-US" dirty="0">
                <a:latin typeface="Verdana" panose="020B0604030504040204" pitchFamily="34" charset="0"/>
                <a:ea typeface="Verdana" panose="020B0604030504040204" pitchFamily="34" charset="0"/>
              </a:rPr>
              <a:t>Existing funds earmarked for mission-related work</a:t>
            </a:r>
          </a:p>
          <a:p>
            <a:r>
              <a:rPr lang="en-US" dirty="0" smtClean="0">
                <a:latin typeface="Verdana" panose="020B0604030504040204" pitchFamily="34" charset="0"/>
                <a:ea typeface="Verdana" panose="020B0604030504040204" pitchFamily="34" charset="0"/>
              </a:rPr>
              <a:t>Antidiscrimination </a:t>
            </a:r>
            <a:r>
              <a:rPr lang="en-US" dirty="0">
                <a:latin typeface="Verdana" panose="020B0604030504040204" pitchFamily="34" charset="0"/>
                <a:ea typeface="Verdana" panose="020B0604030504040204" pitchFamily="34" charset="0"/>
              </a:rPr>
              <a:t>processes are unfunded </a:t>
            </a:r>
            <a:r>
              <a:rPr lang="en-US" dirty="0" smtClean="0">
                <a:latin typeface="Verdana" panose="020B0604030504040204" pitchFamily="34" charset="0"/>
                <a:ea typeface="Verdana" panose="020B0604030504040204" pitchFamily="34" charset="0"/>
              </a:rPr>
              <a:t>mandates</a:t>
            </a:r>
            <a:endParaRPr lang="en-US" dirty="0">
              <a:latin typeface="Verdana" panose="020B0604030504040204" pitchFamily="34" charset="0"/>
              <a:ea typeface="Verdana" panose="020B0604030504040204" pitchFamily="34" charset="0"/>
            </a:endParaRPr>
          </a:p>
          <a:p>
            <a:r>
              <a:rPr lang="en-US" dirty="0" smtClean="0">
                <a:latin typeface="Verdana" panose="020B0604030504040204" pitchFamily="34" charset="0"/>
                <a:ea typeface="Verdana" panose="020B0604030504040204" pitchFamily="34" charset="0"/>
              </a:rPr>
              <a:t>Many administrators are academics who do not understand the importance of robust process (“Foolish consistency is the hobgoblin of small minds”)</a:t>
            </a:r>
          </a:p>
          <a:p>
            <a:pPr lvl="2"/>
            <a:endParaRPr lang="en-US" dirty="0"/>
          </a:p>
        </p:txBody>
      </p:sp>
      <p:sp>
        <p:nvSpPr>
          <p:cNvPr id="4" name="Slide Number Placeholder 3"/>
          <p:cNvSpPr>
            <a:spLocks noGrp="1"/>
          </p:cNvSpPr>
          <p:nvPr>
            <p:ph type="sldNum" sz="quarter" idx="12"/>
          </p:nvPr>
        </p:nvSpPr>
        <p:spPr/>
        <p:txBody>
          <a:bodyPr/>
          <a:lstStyle/>
          <a:p>
            <a:fld id="{1AB2A902-4ECA-4FC9-A836-16DB3B2492E4}" type="slidenum">
              <a:rPr lang="en-US" smtClean="0"/>
              <a:pPr/>
              <a:t>23</a:t>
            </a:fld>
            <a:endParaRPr lang="en-US" dirty="0"/>
          </a:p>
        </p:txBody>
      </p:sp>
    </p:spTree>
    <p:extLst>
      <p:ext uri="{BB962C8B-B14F-4D97-AF65-F5344CB8AC3E}">
        <p14:creationId xmlns:p14="http://schemas.microsoft.com/office/powerpoint/2010/main" val="2779074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latin typeface="Verdana" panose="020B0604030504040204" pitchFamily="34" charset="0"/>
                <a:ea typeface="Verdana" panose="020B0604030504040204" pitchFamily="34" charset="0"/>
              </a:rPr>
              <a:t>Challenges </a:t>
            </a:r>
            <a:endParaRPr lang="en-US" sz="44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lstStyle/>
          <a:p>
            <a:pPr marL="0" indent="0">
              <a:buNone/>
            </a:pPr>
            <a:r>
              <a:rPr lang="en-US" sz="2400" dirty="0" smtClean="0">
                <a:latin typeface="Verdana" panose="020B0604030504040204" pitchFamily="34" charset="0"/>
                <a:ea typeface="Verdana" panose="020B0604030504040204" pitchFamily="34" charset="0"/>
              </a:rPr>
              <a:t>Title IX Professionals and Student Conduct Administrators:</a:t>
            </a:r>
          </a:p>
          <a:p>
            <a:r>
              <a:rPr lang="en-US" sz="2400" dirty="0" smtClean="0">
                <a:latin typeface="Verdana" panose="020B0604030504040204" pitchFamily="34" charset="0"/>
                <a:ea typeface="Verdana" panose="020B0604030504040204" pitchFamily="34" charset="0"/>
              </a:rPr>
              <a:t>Burnout 	(examples)</a:t>
            </a:r>
          </a:p>
          <a:p>
            <a:pPr lvl="1"/>
            <a:r>
              <a:rPr lang="en-US" sz="2400" dirty="0" smtClean="0">
                <a:latin typeface="Verdana" panose="020B0604030504040204" pitchFamily="34" charset="0"/>
                <a:ea typeface="Verdana" panose="020B0604030504040204" pitchFamily="34" charset="0"/>
              </a:rPr>
              <a:t>Highly emotional cases</a:t>
            </a:r>
          </a:p>
          <a:p>
            <a:pPr lvl="2"/>
            <a:r>
              <a:rPr lang="en-US" sz="2400" dirty="0">
                <a:latin typeface="Verdana" panose="020B0604030504040204" pitchFamily="34" charset="0"/>
                <a:ea typeface="Verdana" panose="020B0604030504040204" pitchFamily="34" charset="0"/>
              </a:rPr>
              <a:t>Risky behavior</a:t>
            </a:r>
          </a:p>
          <a:p>
            <a:pPr lvl="2"/>
            <a:r>
              <a:rPr lang="en-US" sz="2400" dirty="0" smtClean="0">
                <a:latin typeface="Verdana" panose="020B0604030504040204" pitchFamily="34" charset="0"/>
                <a:ea typeface="Verdana" panose="020B0604030504040204" pitchFamily="34" charset="0"/>
              </a:rPr>
              <a:t>Shame and anxiety</a:t>
            </a:r>
          </a:p>
          <a:p>
            <a:pPr lvl="2"/>
            <a:r>
              <a:rPr lang="en-US" sz="2400" dirty="0" smtClean="0">
                <a:latin typeface="Verdana" panose="020B0604030504040204" pitchFamily="34" charset="0"/>
                <a:ea typeface="Verdana" panose="020B0604030504040204" pitchFamily="34" charset="0"/>
              </a:rPr>
              <a:t>Social mores that disserve young adults</a:t>
            </a:r>
          </a:p>
          <a:p>
            <a:pPr lvl="2"/>
            <a:r>
              <a:rPr lang="en-US" sz="2400" dirty="0" smtClean="0">
                <a:latin typeface="Verdana" panose="020B0604030504040204" pitchFamily="34" charset="0"/>
                <a:ea typeface="Verdana" panose="020B0604030504040204" pitchFamily="34" charset="0"/>
              </a:rPr>
              <a:t>Social Media</a:t>
            </a:r>
          </a:p>
          <a:p>
            <a:pPr lvl="1"/>
            <a:r>
              <a:rPr lang="en-US" sz="2400" dirty="0" smtClean="0">
                <a:latin typeface="Verdana" panose="020B0604030504040204" pitchFamily="34" charset="0"/>
                <a:ea typeface="Verdana" panose="020B0604030504040204" pitchFamily="34" charset="0"/>
              </a:rPr>
              <a:t>Aggressive advisors and parents</a:t>
            </a:r>
          </a:p>
          <a:p>
            <a:pPr lvl="1"/>
            <a:r>
              <a:rPr lang="en-US" sz="2400" dirty="0" smtClean="0">
                <a:latin typeface="Verdana" panose="020B0604030504040204" pitchFamily="34" charset="0"/>
                <a:ea typeface="Verdana" panose="020B0604030504040204" pitchFamily="34" charset="0"/>
              </a:rPr>
              <a:t>Unrealistic expectations about job responsibilities</a:t>
            </a:r>
          </a:p>
          <a:p>
            <a:pPr lvl="1"/>
            <a:r>
              <a:rPr lang="en-US" sz="2400" dirty="0" smtClean="0">
                <a:latin typeface="Verdana" panose="020B0604030504040204" pitchFamily="34" charset="0"/>
                <a:ea typeface="Verdana" panose="020B0604030504040204" pitchFamily="34" charset="0"/>
              </a:rPr>
              <a:t>Low pay</a:t>
            </a:r>
          </a:p>
          <a:p>
            <a:endParaRPr lang="en-US" dirty="0" smtClean="0"/>
          </a:p>
          <a:p>
            <a:pPr lvl="2"/>
            <a:endParaRPr lang="en-US" dirty="0"/>
          </a:p>
        </p:txBody>
      </p:sp>
      <p:sp>
        <p:nvSpPr>
          <p:cNvPr id="4" name="Slide Number Placeholder 3"/>
          <p:cNvSpPr>
            <a:spLocks noGrp="1"/>
          </p:cNvSpPr>
          <p:nvPr>
            <p:ph type="sldNum" sz="quarter" idx="12"/>
          </p:nvPr>
        </p:nvSpPr>
        <p:spPr/>
        <p:txBody>
          <a:bodyPr/>
          <a:lstStyle/>
          <a:p>
            <a:fld id="{1AB2A902-4ECA-4FC9-A836-16DB3B2492E4}" type="slidenum">
              <a:rPr lang="en-US" smtClean="0"/>
              <a:pPr/>
              <a:t>24</a:t>
            </a:fld>
            <a:endParaRPr lang="en-US" dirty="0"/>
          </a:p>
        </p:txBody>
      </p:sp>
    </p:spTree>
    <p:extLst>
      <p:ext uri="{BB962C8B-B14F-4D97-AF65-F5344CB8AC3E}">
        <p14:creationId xmlns:p14="http://schemas.microsoft.com/office/powerpoint/2010/main" val="2474927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500" dirty="0" smtClean="0">
                <a:latin typeface="Verdana" panose="020B0604030504040204" pitchFamily="34" charset="0"/>
                <a:ea typeface="Verdana" panose="020B0604030504040204" pitchFamily="34" charset="0"/>
              </a:rPr>
              <a:t>Challenges </a:t>
            </a:r>
            <a:endParaRPr lang="en-US" sz="45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Verdana" panose="020B0604030504040204" pitchFamily="34" charset="0"/>
                <a:ea typeface="Verdana" panose="020B0604030504040204" pitchFamily="34" charset="0"/>
              </a:rPr>
              <a:t>Title IX Professionals and Student Conduct Administrators:</a:t>
            </a:r>
          </a:p>
          <a:p>
            <a:r>
              <a:rPr lang="en-US" sz="2800" dirty="0" smtClean="0">
                <a:latin typeface="Verdana" panose="020B0604030504040204" pitchFamily="34" charset="0"/>
                <a:ea typeface="Verdana" panose="020B0604030504040204" pitchFamily="34" charset="0"/>
              </a:rPr>
              <a:t>Frustration and confusion</a:t>
            </a:r>
          </a:p>
          <a:p>
            <a:pPr lvl="1"/>
            <a:r>
              <a:rPr lang="en-US" sz="2600" dirty="0" smtClean="0">
                <a:latin typeface="Verdana" panose="020B0604030504040204" pitchFamily="34" charset="0"/>
                <a:ea typeface="Verdana" panose="020B0604030504040204" pitchFamily="34" charset="0"/>
              </a:rPr>
              <a:t>Imperfect reporting structure can lead to power struggles and failure to communicate/collaborate about matters that require team approach </a:t>
            </a:r>
          </a:p>
          <a:p>
            <a:pPr lvl="1"/>
            <a:r>
              <a:rPr lang="en-US" sz="2600" dirty="0" smtClean="0">
                <a:latin typeface="Verdana" panose="020B0604030504040204" pitchFamily="34" charset="0"/>
                <a:ea typeface="Verdana" panose="020B0604030504040204" pitchFamily="34" charset="0"/>
              </a:rPr>
              <a:t>Core values about sexual violence prevention that are sometimes at odds with other university stakeholders.</a:t>
            </a:r>
          </a:p>
          <a:p>
            <a:pPr lvl="1"/>
            <a:r>
              <a:rPr lang="en-US" sz="2600" dirty="0" smtClean="0">
                <a:latin typeface="Verdana" panose="020B0604030504040204" pitchFamily="34" charset="0"/>
                <a:ea typeface="Verdana" panose="020B0604030504040204" pitchFamily="34" charset="0"/>
              </a:rPr>
              <a:t>Criticism from all corners (students, faculty, courts, public)</a:t>
            </a:r>
          </a:p>
          <a:p>
            <a:endParaRPr lang="en-US" dirty="0" smtClean="0"/>
          </a:p>
          <a:p>
            <a:pPr lvl="2"/>
            <a:endParaRPr lang="en-US" dirty="0"/>
          </a:p>
        </p:txBody>
      </p:sp>
      <p:sp>
        <p:nvSpPr>
          <p:cNvPr id="4" name="Slide Number Placeholder 3"/>
          <p:cNvSpPr>
            <a:spLocks noGrp="1"/>
          </p:cNvSpPr>
          <p:nvPr>
            <p:ph type="sldNum" sz="quarter" idx="12"/>
          </p:nvPr>
        </p:nvSpPr>
        <p:spPr/>
        <p:txBody>
          <a:bodyPr/>
          <a:lstStyle/>
          <a:p>
            <a:fld id="{1AB2A902-4ECA-4FC9-A836-16DB3B2492E4}" type="slidenum">
              <a:rPr lang="en-US" smtClean="0"/>
              <a:pPr/>
              <a:t>25</a:t>
            </a:fld>
            <a:endParaRPr lang="en-US" dirty="0"/>
          </a:p>
        </p:txBody>
      </p:sp>
    </p:spTree>
    <p:extLst>
      <p:ext uri="{BB962C8B-B14F-4D97-AF65-F5344CB8AC3E}">
        <p14:creationId xmlns:p14="http://schemas.microsoft.com/office/powerpoint/2010/main" val="3101840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500" dirty="0" smtClean="0">
                <a:latin typeface="Verdana" panose="020B0604030504040204" pitchFamily="34" charset="0"/>
                <a:ea typeface="Verdana" panose="020B0604030504040204" pitchFamily="34" charset="0"/>
              </a:rPr>
              <a:t>Challenges </a:t>
            </a:r>
            <a:endParaRPr lang="en-US" sz="45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lstStyle/>
          <a:p>
            <a:pPr marL="0" indent="0">
              <a:buNone/>
            </a:pPr>
            <a:r>
              <a:rPr lang="en-US" sz="2400" dirty="0" smtClean="0">
                <a:latin typeface="Verdana" panose="020B0604030504040204" pitchFamily="34" charset="0"/>
                <a:ea typeface="Verdana" panose="020B0604030504040204" pitchFamily="34" charset="0"/>
              </a:rPr>
              <a:t>Students</a:t>
            </a:r>
          </a:p>
          <a:p>
            <a:pPr lvl="1"/>
            <a:r>
              <a:rPr lang="en-US" sz="2400" dirty="0">
                <a:latin typeface="Verdana" panose="020B0604030504040204" pitchFamily="34" charset="0"/>
                <a:ea typeface="Verdana" panose="020B0604030504040204" pitchFamily="34" charset="0"/>
              </a:rPr>
              <a:t>Highly emotional cases</a:t>
            </a:r>
          </a:p>
          <a:p>
            <a:pPr lvl="1"/>
            <a:r>
              <a:rPr lang="en-US" sz="2400" dirty="0">
                <a:latin typeface="Verdana" panose="020B0604030504040204" pitchFamily="34" charset="0"/>
                <a:ea typeface="Verdana" panose="020B0604030504040204" pitchFamily="34" charset="0"/>
              </a:rPr>
              <a:t>Risky behavior</a:t>
            </a:r>
          </a:p>
          <a:p>
            <a:pPr lvl="1"/>
            <a:r>
              <a:rPr lang="en-US" sz="2400" dirty="0">
                <a:latin typeface="Verdana" panose="020B0604030504040204" pitchFamily="34" charset="0"/>
                <a:ea typeface="Verdana" panose="020B0604030504040204" pitchFamily="34" charset="0"/>
              </a:rPr>
              <a:t>Shame and </a:t>
            </a:r>
            <a:r>
              <a:rPr lang="en-US" sz="2400" dirty="0" smtClean="0">
                <a:latin typeface="Verdana" panose="020B0604030504040204" pitchFamily="34" charset="0"/>
                <a:ea typeface="Verdana" panose="020B0604030504040204" pitchFamily="34" charset="0"/>
              </a:rPr>
              <a:t>anxiety</a:t>
            </a:r>
          </a:p>
          <a:p>
            <a:pPr lvl="1"/>
            <a:r>
              <a:rPr lang="en-US" sz="2400" dirty="0" smtClean="0">
                <a:latin typeface="Verdana" panose="020B0604030504040204" pitchFamily="34" charset="0"/>
                <a:ea typeface="Verdana" panose="020B0604030504040204" pitchFamily="34" charset="0"/>
              </a:rPr>
              <a:t>Enormous Peer Pressure</a:t>
            </a:r>
            <a:endParaRPr lang="en-US" sz="2400" dirty="0">
              <a:latin typeface="Verdana" panose="020B0604030504040204" pitchFamily="34" charset="0"/>
              <a:ea typeface="Verdana" panose="020B0604030504040204" pitchFamily="34" charset="0"/>
            </a:endParaRPr>
          </a:p>
          <a:p>
            <a:pPr lvl="1"/>
            <a:r>
              <a:rPr lang="en-US" sz="2400" dirty="0">
                <a:latin typeface="Verdana" panose="020B0604030504040204" pitchFamily="34" charset="0"/>
                <a:ea typeface="Verdana" panose="020B0604030504040204" pitchFamily="34" charset="0"/>
              </a:rPr>
              <a:t>Social mores that disserve young adults</a:t>
            </a:r>
          </a:p>
          <a:p>
            <a:pPr lvl="1"/>
            <a:r>
              <a:rPr lang="en-US" sz="2400" dirty="0">
                <a:latin typeface="Verdana" panose="020B0604030504040204" pitchFamily="34" charset="0"/>
                <a:ea typeface="Verdana" panose="020B0604030504040204" pitchFamily="34" charset="0"/>
              </a:rPr>
              <a:t>Social Media</a:t>
            </a:r>
          </a:p>
          <a:p>
            <a:pPr lvl="1"/>
            <a:r>
              <a:rPr lang="en-US" sz="2400" dirty="0">
                <a:latin typeface="Verdana" panose="020B0604030504040204" pitchFamily="34" charset="0"/>
                <a:ea typeface="Verdana" panose="020B0604030504040204" pitchFamily="34" charset="0"/>
              </a:rPr>
              <a:t>Aggressive advocates and </a:t>
            </a:r>
            <a:r>
              <a:rPr lang="en-US" sz="2400" dirty="0" smtClean="0">
                <a:latin typeface="Verdana" panose="020B0604030504040204" pitchFamily="34" charset="0"/>
                <a:ea typeface="Verdana" panose="020B0604030504040204" pitchFamily="34" charset="0"/>
              </a:rPr>
              <a:t>parents</a:t>
            </a:r>
          </a:p>
          <a:p>
            <a:pPr lvl="1"/>
            <a:r>
              <a:rPr lang="en-US" sz="2400" dirty="0" smtClean="0">
                <a:latin typeface="Verdana" panose="020B0604030504040204" pitchFamily="34" charset="0"/>
                <a:ea typeface="Verdana" panose="020B0604030504040204" pitchFamily="34" charset="0"/>
              </a:rPr>
              <a:t>Confusion about process</a:t>
            </a:r>
          </a:p>
          <a:p>
            <a:pPr lvl="1"/>
            <a:r>
              <a:rPr lang="en-US" sz="2400" dirty="0" smtClean="0">
                <a:latin typeface="Verdana" panose="020B0604030504040204" pitchFamily="34" charset="0"/>
                <a:ea typeface="Verdana" panose="020B0604030504040204" pitchFamily="34" charset="0"/>
              </a:rPr>
              <a:t>Vulnerable Population – e.g., socio-economic insecurity, DACA students</a:t>
            </a:r>
            <a:endParaRPr lang="en-US" sz="2400" dirty="0">
              <a:latin typeface="Verdana" panose="020B0604030504040204" pitchFamily="34" charset="0"/>
              <a:ea typeface="Verdana" panose="020B0604030504040204" pitchFamily="34" charset="0"/>
            </a:endParaRPr>
          </a:p>
          <a:p>
            <a:endParaRPr lang="en-US" sz="2400" dirty="0" smtClean="0">
              <a:latin typeface="Verdana" panose="020B0604030504040204" pitchFamily="34" charset="0"/>
              <a:ea typeface="Verdana" panose="020B0604030504040204" pitchFamily="34" charset="0"/>
            </a:endParaRPr>
          </a:p>
          <a:p>
            <a:endParaRPr lang="en-US" dirty="0" smtClean="0"/>
          </a:p>
          <a:p>
            <a:pPr lvl="2"/>
            <a:endParaRPr lang="en-US" dirty="0"/>
          </a:p>
        </p:txBody>
      </p:sp>
      <p:sp>
        <p:nvSpPr>
          <p:cNvPr id="4" name="Slide Number Placeholder 3"/>
          <p:cNvSpPr>
            <a:spLocks noGrp="1"/>
          </p:cNvSpPr>
          <p:nvPr>
            <p:ph type="sldNum" sz="quarter" idx="12"/>
          </p:nvPr>
        </p:nvSpPr>
        <p:spPr/>
        <p:txBody>
          <a:bodyPr/>
          <a:lstStyle/>
          <a:p>
            <a:fld id="{1AB2A902-4ECA-4FC9-A836-16DB3B2492E4}" type="slidenum">
              <a:rPr lang="en-US" smtClean="0"/>
              <a:pPr/>
              <a:t>26</a:t>
            </a:fld>
            <a:endParaRPr lang="en-US" dirty="0"/>
          </a:p>
        </p:txBody>
      </p:sp>
    </p:spTree>
    <p:extLst>
      <p:ext uri="{BB962C8B-B14F-4D97-AF65-F5344CB8AC3E}">
        <p14:creationId xmlns:p14="http://schemas.microsoft.com/office/powerpoint/2010/main" val="2938382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500" dirty="0" smtClean="0">
                <a:latin typeface="Verdana" panose="020B0604030504040204" pitchFamily="34" charset="0"/>
                <a:ea typeface="Verdana" panose="020B0604030504040204" pitchFamily="34" charset="0"/>
              </a:rPr>
              <a:t>Challenges </a:t>
            </a:r>
            <a:endParaRPr lang="en-US" sz="45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lstStyle/>
          <a:p>
            <a:pPr marL="0" indent="0">
              <a:buNone/>
            </a:pPr>
            <a:r>
              <a:rPr lang="en-US" sz="2200" dirty="0" smtClean="0">
                <a:latin typeface="Verdana" panose="020B0604030504040204" pitchFamily="34" charset="0"/>
                <a:ea typeface="Verdana" panose="020B0604030504040204" pitchFamily="34" charset="0"/>
              </a:rPr>
              <a:t>Hearing Officers</a:t>
            </a:r>
          </a:p>
          <a:p>
            <a:r>
              <a:rPr lang="en-US" sz="2200" dirty="0" smtClean="0">
                <a:latin typeface="Verdana" panose="020B0604030504040204" pitchFamily="34" charset="0"/>
                <a:ea typeface="Verdana" panose="020B0604030504040204" pitchFamily="34" charset="0"/>
              </a:rPr>
              <a:t>Each school (campus has its own culture)</a:t>
            </a:r>
          </a:p>
          <a:p>
            <a:r>
              <a:rPr lang="en-US" sz="2200" dirty="0" smtClean="0">
                <a:latin typeface="Verdana" panose="020B0604030504040204" pitchFamily="34" charset="0"/>
                <a:ea typeface="Verdana" panose="020B0604030504040204" pitchFamily="34" charset="0"/>
              </a:rPr>
              <a:t>What is your charge?  (e.g., factual findings – determination re policy violations – sanctions)</a:t>
            </a:r>
          </a:p>
          <a:p>
            <a:r>
              <a:rPr lang="en-US" sz="2200" dirty="0" smtClean="0">
                <a:latin typeface="Verdana" panose="020B0604030504040204" pitchFamily="34" charset="0"/>
                <a:ea typeface="Verdana" panose="020B0604030504040204" pitchFamily="34" charset="0"/>
              </a:rPr>
              <a:t>Who will give you guidance during the process?</a:t>
            </a:r>
          </a:p>
          <a:p>
            <a:r>
              <a:rPr lang="en-US" sz="2200" dirty="0" smtClean="0">
                <a:latin typeface="Verdana" panose="020B0604030504040204" pitchFamily="34" charset="0"/>
                <a:ea typeface="Verdana" panose="020B0604030504040204" pitchFamily="34" charset="0"/>
              </a:rPr>
              <a:t>What does cross-examination mean in this context?</a:t>
            </a:r>
          </a:p>
          <a:p>
            <a:r>
              <a:rPr lang="en-US" sz="2200" dirty="0" smtClean="0">
                <a:latin typeface="Verdana" panose="020B0604030504040204" pitchFamily="34" charset="0"/>
                <a:ea typeface="Verdana" panose="020B0604030504040204" pitchFamily="34" charset="0"/>
              </a:rPr>
              <a:t>Advisors – have they been trained?</a:t>
            </a:r>
          </a:p>
          <a:p>
            <a:pPr lvl="1"/>
            <a:r>
              <a:rPr lang="en-US" sz="2200" dirty="0" smtClean="0">
                <a:latin typeface="Verdana" panose="020B0604030504040204" pitchFamily="34" charset="0"/>
                <a:ea typeface="Verdana" panose="020B0604030504040204" pitchFamily="34" charset="0"/>
              </a:rPr>
              <a:t>Lawyers?</a:t>
            </a:r>
          </a:p>
          <a:p>
            <a:pPr lvl="1"/>
            <a:r>
              <a:rPr lang="en-US" sz="2200" dirty="0" smtClean="0">
                <a:latin typeface="Verdana" panose="020B0604030504040204" pitchFamily="34" charset="0"/>
                <a:ea typeface="Verdana" panose="020B0604030504040204" pitchFamily="34" charset="0"/>
              </a:rPr>
              <a:t>Litigators?</a:t>
            </a:r>
          </a:p>
          <a:p>
            <a:pPr lvl="1"/>
            <a:r>
              <a:rPr lang="en-US" sz="2200" dirty="0" smtClean="0">
                <a:latin typeface="Verdana" panose="020B0604030504040204" pitchFamily="34" charset="0"/>
                <a:ea typeface="Verdana" panose="020B0604030504040204" pitchFamily="34" charset="0"/>
              </a:rPr>
              <a:t>Criminal defense background?</a:t>
            </a:r>
          </a:p>
          <a:p>
            <a:pPr marL="0" indent="0">
              <a:buNone/>
            </a:pPr>
            <a:endParaRPr lang="en-US" sz="3000" dirty="0"/>
          </a:p>
          <a:p>
            <a:endParaRPr lang="en-US" dirty="0" smtClean="0"/>
          </a:p>
          <a:p>
            <a:pPr lvl="2"/>
            <a:endParaRPr lang="en-US" dirty="0"/>
          </a:p>
        </p:txBody>
      </p:sp>
      <p:sp>
        <p:nvSpPr>
          <p:cNvPr id="4" name="Slide Number Placeholder 3"/>
          <p:cNvSpPr>
            <a:spLocks noGrp="1"/>
          </p:cNvSpPr>
          <p:nvPr>
            <p:ph type="sldNum" sz="quarter" idx="12"/>
          </p:nvPr>
        </p:nvSpPr>
        <p:spPr/>
        <p:txBody>
          <a:bodyPr/>
          <a:lstStyle/>
          <a:p>
            <a:fld id="{1AB2A902-4ECA-4FC9-A836-16DB3B2492E4}" type="slidenum">
              <a:rPr lang="en-US" smtClean="0"/>
              <a:pPr/>
              <a:t>27</a:t>
            </a:fld>
            <a:endParaRPr lang="en-US" dirty="0"/>
          </a:p>
        </p:txBody>
      </p:sp>
    </p:spTree>
    <p:extLst>
      <p:ext uri="{BB962C8B-B14F-4D97-AF65-F5344CB8AC3E}">
        <p14:creationId xmlns:p14="http://schemas.microsoft.com/office/powerpoint/2010/main" val="4080564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500" dirty="0" smtClean="0">
                <a:latin typeface="Verdana" panose="020B0604030504040204" pitchFamily="34" charset="0"/>
                <a:ea typeface="Verdana" panose="020B0604030504040204" pitchFamily="34" charset="0"/>
              </a:rPr>
              <a:t>Challenges </a:t>
            </a:r>
            <a:endParaRPr lang="en-US" sz="45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lstStyle/>
          <a:p>
            <a:pPr marL="0" indent="0">
              <a:buNone/>
            </a:pPr>
            <a:r>
              <a:rPr lang="en-US" sz="2000" dirty="0" smtClean="0">
                <a:latin typeface="Verdana" panose="020B0604030504040204" pitchFamily="34" charset="0"/>
                <a:ea typeface="Verdana" panose="020B0604030504040204" pitchFamily="34" charset="0"/>
              </a:rPr>
              <a:t>Hearing Officers</a:t>
            </a:r>
          </a:p>
          <a:p>
            <a:r>
              <a:rPr lang="en-US" sz="2000" dirty="0" smtClean="0">
                <a:latin typeface="Verdana" panose="020B0604030504040204" pitchFamily="34" charset="0"/>
                <a:ea typeface="Verdana" panose="020B0604030504040204" pitchFamily="34" charset="0"/>
              </a:rPr>
              <a:t>Students as complainant, respondent or other witness</a:t>
            </a:r>
          </a:p>
          <a:p>
            <a:r>
              <a:rPr lang="en-US" sz="2000" dirty="0" smtClean="0">
                <a:latin typeface="Verdana" panose="020B0604030504040204" pitchFamily="34" charset="0"/>
                <a:ea typeface="Verdana" panose="020B0604030504040204" pitchFamily="34" charset="0"/>
              </a:rPr>
              <a:t>No “plaintiff” or “prosecutor?”</a:t>
            </a:r>
          </a:p>
          <a:p>
            <a:r>
              <a:rPr lang="en-US" sz="2000" dirty="0">
                <a:latin typeface="Verdana" panose="020B0604030504040204" pitchFamily="34" charset="0"/>
                <a:ea typeface="Verdana" panose="020B0604030504040204" pitchFamily="34" charset="0"/>
              </a:rPr>
              <a:t>Social mores that disserve young adults </a:t>
            </a:r>
          </a:p>
          <a:p>
            <a:r>
              <a:rPr lang="en-US" sz="2000" dirty="0">
                <a:latin typeface="Verdana" panose="020B0604030504040204" pitchFamily="34" charset="0"/>
                <a:ea typeface="Verdana" panose="020B0604030504040204" pitchFamily="34" charset="0"/>
              </a:rPr>
              <a:t>Affirmative consent</a:t>
            </a:r>
          </a:p>
          <a:p>
            <a:r>
              <a:rPr lang="en-US" sz="2000" dirty="0">
                <a:latin typeface="Verdana" panose="020B0604030504040204" pitchFamily="34" charset="0"/>
                <a:ea typeface="Verdana" panose="020B0604030504040204" pitchFamily="34" charset="0"/>
              </a:rPr>
              <a:t>Incapacity vs intoxication</a:t>
            </a:r>
          </a:p>
          <a:p>
            <a:r>
              <a:rPr lang="en-US" sz="2000" dirty="0">
                <a:latin typeface="Verdana" panose="020B0604030504040204" pitchFamily="34" charset="0"/>
                <a:ea typeface="Verdana" panose="020B0604030504040204" pitchFamily="34" charset="0"/>
              </a:rPr>
              <a:t>Blackouts</a:t>
            </a:r>
          </a:p>
          <a:p>
            <a:r>
              <a:rPr lang="en-US" sz="2000" dirty="0">
                <a:latin typeface="Verdana" panose="020B0604030504040204" pitchFamily="34" charset="0"/>
                <a:ea typeface="Verdana" panose="020B0604030504040204" pitchFamily="34" charset="0"/>
              </a:rPr>
              <a:t>Socio-economic inequities – how to level the playing field</a:t>
            </a:r>
          </a:p>
          <a:p>
            <a:r>
              <a:rPr lang="en-US" sz="2000" dirty="0" smtClean="0">
                <a:latin typeface="Verdana" panose="020B0604030504040204" pitchFamily="34" charset="0"/>
                <a:ea typeface="Verdana" panose="020B0604030504040204" pitchFamily="34" charset="0"/>
              </a:rPr>
              <a:t>Must balance informality of process with need to maintain control</a:t>
            </a:r>
          </a:p>
          <a:p>
            <a:r>
              <a:rPr lang="en-US" sz="2000" dirty="0" smtClean="0">
                <a:latin typeface="Verdana" panose="020B0604030504040204" pitchFamily="34" charset="0"/>
                <a:ea typeface="Verdana" panose="020B0604030504040204" pitchFamily="34" charset="0"/>
              </a:rPr>
              <a:t>Understanding the role of Social Media</a:t>
            </a:r>
          </a:p>
          <a:p>
            <a:endParaRPr lang="en-US" sz="2300" dirty="0">
              <a:latin typeface="Verdana" panose="020B0604030504040204" pitchFamily="34" charset="0"/>
              <a:ea typeface="Verdana" panose="020B0604030504040204" pitchFamily="34" charset="0"/>
            </a:endParaRPr>
          </a:p>
          <a:p>
            <a:endParaRPr lang="en-US" sz="2300" dirty="0" smtClean="0">
              <a:latin typeface="Verdana" panose="020B0604030504040204" pitchFamily="34" charset="0"/>
              <a:ea typeface="Verdana" panose="020B0604030504040204" pitchFamily="34" charset="0"/>
            </a:endParaRPr>
          </a:p>
          <a:p>
            <a:pPr marL="1098550" lvl="2" indent="0">
              <a:buNone/>
            </a:pPr>
            <a:endParaRPr lang="en-US" sz="2300"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12"/>
          </p:nvPr>
        </p:nvSpPr>
        <p:spPr/>
        <p:txBody>
          <a:bodyPr/>
          <a:lstStyle/>
          <a:p>
            <a:fld id="{1AB2A902-4ECA-4FC9-A836-16DB3B2492E4}" type="slidenum">
              <a:rPr lang="en-US" smtClean="0"/>
              <a:pPr/>
              <a:t>28</a:t>
            </a:fld>
            <a:endParaRPr lang="en-US" dirty="0"/>
          </a:p>
        </p:txBody>
      </p:sp>
    </p:spTree>
    <p:extLst>
      <p:ext uri="{BB962C8B-B14F-4D97-AF65-F5344CB8AC3E}">
        <p14:creationId xmlns:p14="http://schemas.microsoft.com/office/powerpoint/2010/main" val="4177082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a:xfrm>
            <a:off x="1097279" y="899981"/>
            <a:ext cx="12537979" cy="707886"/>
          </a:xfrm>
        </p:spPr>
        <p:txBody>
          <a:bodyPr/>
          <a:lstStyle/>
          <a:p>
            <a:pPr algn="ctr"/>
            <a:r>
              <a:rPr lang="en-US" sz="4000" dirty="0" smtClean="0">
                <a:latin typeface="Verdana" panose="020B0604030504040204" pitchFamily="34" charset="0"/>
                <a:ea typeface="Verdana" panose="020B0604030504040204" pitchFamily="34" charset="0"/>
              </a:rPr>
              <a:t>Links to OCR Resources</a:t>
            </a:r>
            <a:endParaRPr lang="en-US" sz="4000" dirty="0">
              <a:latin typeface="Verdana" panose="020B0604030504040204" pitchFamily="34" charset="0"/>
              <a:ea typeface="Verdana" panose="020B0604030504040204" pitchFamily="34" charset="0"/>
            </a:endParaRPr>
          </a:p>
        </p:txBody>
      </p:sp>
      <p:sp>
        <p:nvSpPr>
          <p:cNvPr id="3" name="Text Placeholder 2"/>
          <p:cNvSpPr>
            <a:spLocks noGrp="1"/>
          </p:cNvSpPr>
          <p:nvPr>
            <p:ph type="body" sz="quarter" idx="28"/>
          </p:nvPr>
        </p:nvSpPr>
        <p:spPr>
          <a:xfrm>
            <a:off x="1922929" y="1855370"/>
            <a:ext cx="11712339" cy="5717735"/>
          </a:xfrm>
        </p:spPr>
        <p:txBody>
          <a:bodyPr/>
          <a:lstStyle/>
          <a:p>
            <a:r>
              <a:rPr lang="en-US" sz="2000" dirty="0">
                <a:latin typeface="Verdana" panose="020B0604030504040204" pitchFamily="34" charset="0"/>
                <a:ea typeface="Verdana" panose="020B0604030504040204" pitchFamily="34" charset="0"/>
              </a:rPr>
              <a:t>Sexual Harassment Guidance: Harassment of Students by School Employees, Other Students, or Third Parties (1997) -</a:t>
            </a:r>
            <a:r>
              <a:rPr lang="en-US" sz="2000" dirty="0">
                <a:latin typeface="Verdana" panose="020B0604030504040204" pitchFamily="34" charset="0"/>
                <a:ea typeface="Verdana" panose="020B0604030504040204" pitchFamily="34" charset="0"/>
                <a:hlinkClick r:id="rId2"/>
              </a:rPr>
              <a:t>https://www2.ed.gov/about/offices/list/ocr/docs/sexhar00.html</a:t>
            </a:r>
            <a:r>
              <a:rPr lang="en-US" sz="2000" dirty="0">
                <a:latin typeface="Verdana" panose="020B0604030504040204" pitchFamily="34" charset="0"/>
                <a:ea typeface="Verdana" panose="020B0604030504040204" pitchFamily="34" charset="0"/>
              </a:rPr>
              <a:t> </a:t>
            </a:r>
          </a:p>
          <a:p>
            <a:r>
              <a:rPr lang="en-US" sz="2000" dirty="0">
                <a:latin typeface="Verdana" panose="020B0604030504040204" pitchFamily="34" charset="0"/>
                <a:ea typeface="Verdana" panose="020B0604030504040204" pitchFamily="34" charset="0"/>
              </a:rPr>
              <a:t>Harassment of Students by School Employees, Other Students or Third parties Title IX (2001) - </a:t>
            </a:r>
            <a:r>
              <a:rPr lang="en-US" sz="2000" dirty="0">
                <a:latin typeface="Verdana" panose="020B0604030504040204" pitchFamily="34" charset="0"/>
                <a:ea typeface="Verdana" panose="020B0604030504040204" pitchFamily="34" charset="0"/>
                <a:hlinkClick r:id="rId3"/>
              </a:rPr>
              <a:t>https://www2.ed.gov/offices/OCR/archives/pdf/shguide.pdf</a:t>
            </a:r>
            <a:r>
              <a:rPr lang="en-US" sz="2000" dirty="0">
                <a:latin typeface="Verdana" panose="020B0604030504040204" pitchFamily="34" charset="0"/>
                <a:ea typeface="Verdana" panose="020B0604030504040204" pitchFamily="34" charset="0"/>
              </a:rPr>
              <a:t> </a:t>
            </a:r>
          </a:p>
          <a:p>
            <a:r>
              <a:rPr lang="en-US" sz="2000" dirty="0">
                <a:latin typeface="Verdana" panose="020B0604030504040204" pitchFamily="34" charset="0"/>
                <a:ea typeface="Verdana" panose="020B0604030504040204" pitchFamily="34" charset="0"/>
              </a:rPr>
              <a:t>Dear Colleague Letter from Office for Civil Rights, DOE (Sexual Harassment) (2006) - </a:t>
            </a:r>
            <a:r>
              <a:rPr lang="en-US" sz="2000" dirty="0">
                <a:latin typeface="Verdana" panose="020B0604030504040204" pitchFamily="34" charset="0"/>
                <a:ea typeface="Verdana" panose="020B0604030504040204" pitchFamily="34" charset="0"/>
                <a:hlinkClick r:id="rId4"/>
              </a:rPr>
              <a:t>https://www2.ed.gov/about/offices/list/ocr/letters/sexhar-2006.html</a:t>
            </a:r>
            <a:r>
              <a:rPr lang="en-US" sz="2000" dirty="0">
                <a:latin typeface="Verdana" panose="020B0604030504040204" pitchFamily="34" charset="0"/>
                <a:ea typeface="Verdana" panose="020B0604030504040204" pitchFamily="34" charset="0"/>
              </a:rPr>
              <a:t> </a:t>
            </a:r>
          </a:p>
          <a:p>
            <a:r>
              <a:rPr lang="en-US" sz="2000" dirty="0">
                <a:latin typeface="Verdana" panose="020B0604030504040204" pitchFamily="34" charset="0"/>
                <a:ea typeface="Verdana" panose="020B0604030504040204" pitchFamily="34" charset="0"/>
              </a:rPr>
              <a:t>Dear Colleague Letter from Office for Civil Rights, DOE (Sexual Violence) (2011) - </a:t>
            </a:r>
            <a:r>
              <a:rPr lang="en-US" sz="2000" dirty="0">
                <a:latin typeface="Verdana" panose="020B0604030504040204" pitchFamily="34" charset="0"/>
                <a:ea typeface="Verdana" panose="020B0604030504040204" pitchFamily="34" charset="0"/>
                <a:hlinkClick r:id="rId5"/>
              </a:rPr>
              <a:t>https://www2.ed.gov/about/offices/list/ocr/letters/colleague-201104.html</a:t>
            </a:r>
            <a:endParaRPr lang="en-US" sz="2000" dirty="0">
              <a:latin typeface="Verdana" panose="020B0604030504040204" pitchFamily="34" charset="0"/>
              <a:ea typeface="Verdana" panose="020B0604030504040204" pitchFamily="34" charset="0"/>
            </a:endParaRPr>
          </a:p>
          <a:p>
            <a:r>
              <a:rPr lang="en-US" sz="2000" dirty="0">
                <a:latin typeface="Verdana" panose="020B0604030504040204" pitchFamily="34" charset="0"/>
                <a:ea typeface="Verdana" panose="020B0604030504040204" pitchFamily="34" charset="0"/>
              </a:rPr>
              <a:t>Violence Against Women Reauthorization Act of 2013  - </a:t>
            </a:r>
            <a:r>
              <a:rPr lang="en-US" sz="2000" dirty="0">
                <a:latin typeface="Verdana" panose="020B0604030504040204" pitchFamily="34" charset="0"/>
                <a:ea typeface="Verdana" panose="020B0604030504040204" pitchFamily="34" charset="0"/>
                <a:hlinkClick r:id="rId6"/>
              </a:rPr>
              <a:t>https://www.gpo.gov/fdsys/pkg/BILLS-113s47enr/pdf/BILLS-113s47enr.pdf</a:t>
            </a:r>
            <a:r>
              <a:rPr lang="en-US" sz="2000" dirty="0">
                <a:latin typeface="Verdana" panose="020B0604030504040204" pitchFamily="34" charset="0"/>
                <a:ea typeface="Verdana" panose="020B0604030504040204" pitchFamily="34" charset="0"/>
              </a:rPr>
              <a:t> </a:t>
            </a:r>
          </a:p>
          <a:p>
            <a:r>
              <a:rPr lang="en-US" sz="2000" dirty="0">
                <a:latin typeface="Verdana" panose="020B0604030504040204" pitchFamily="34" charset="0"/>
                <a:ea typeface="Verdana" panose="020B0604030504040204" pitchFamily="34" charset="0"/>
              </a:rPr>
              <a:t>April 2014 Q&amp;A about Title IX and Sexual Violence - </a:t>
            </a:r>
            <a:r>
              <a:rPr lang="en-US" sz="2000" dirty="0">
                <a:latin typeface="Verdana" panose="020B0604030504040204" pitchFamily="34" charset="0"/>
                <a:ea typeface="Verdana" panose="020B0604030504040204" pitchFamily="34" charset="0"/>
                <a:hlinkClick r:id="rId7"/>
              </a:rPr>
              <a:t>https://www2.ed.gov/about/offices/list/ocr/docs/qa-201404-title-ix.pdf</a:t>
            </a:r>
            <a:r>
              <a:rPr lang="en-US" sz="2000" dirty="0">
                <a:latin typeface="Verdana" panose="020B0604030504040204" pitchFamily="34" charset="0"/>
                <a:ea typeface="Verdana" panose="020B0604030504040204" pitchFamily="34" charset="0"/>
              </a:rPr>
              <a:t> </a:t>
            </a: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29"/>
          </p:nvPr>
        </p:nvSpPr>
        <p:spPr/>
        <p:txBody>
          <a:bodyPr/>
          <a:lstStyle/>
          <a:p>
            <a:fld id="{6C9686C1-DB47-8441-80A6-071E2EAEA2B5}" type="slidenum">
              <a:rPr lang="en-US" altLang="en-US" smtClean="0"/>
              <a:pPr/>
              <a:t>29</a:t>
            </a:fld>
            <a:endParaRPr lang="en-US" altLang="en-US" dirty="0"/>
          </a:p>
        </p:txBody>
      </p:sp>
    </p:spTree>
    <p:extLst>
      <p:ext uri="{BB962C8B-B14F-4D97-AF65-F5344CB8AC3E}">
        <p14:creationId xmlns:p14="http://schemas.microsoft.com/office/powerpoint/2010/main" val="3710009424"/>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324469" y="2399607"/>
            <a:ext cx="9331672" cy="4529445"/>
          </a:xfrm>
          <a:prstGeom prst="rect">
            <a:avLst/>
          </a:prstGeom>
          <a:noFill/>
        </p:spPr>
        <p:txBody>
          <a:bodyPr wrap="square" rtlCol="0">
            <a:spAutoFit/>
          </a:bodyPr>
          <a:lstStyle/>
          <a:p>
            <a:pPr marL="411480" indent="-411480">
              <a:spcBef>
                <a:spcPts val="2880"/>
              </a:spcBef>
              <a:buFont typeface="Arial" pitchFamily="34" charset="0"/>
              <a:buChar char="•"/>
            </a:pPr>
            <a:r>
              <a:rPr lang="en-US" sz="4000" dirty="0">
                <a:latin typeface="Verdana" panose="020B0604030504040204" pitchFamily="34" charset="0"/>
                <a:ea typeface="Verdana" panose="020B0604030504040204" pitchFamily="34" charset="0"/>
              </a:rPr>
              <a:t>T</a:t>
            </a:r>
            <a:r>
              <a:rPr lang="en-US" sz="4000" dirty="0">
                <a:latin typeface="Verdana" panose="020B0604030504040204" pitchFamily="34" charset="0"/>
                <a:ea typeface="Verdana" panose="020B0604030504040204" pitchFamily="34" charset="0"/>
                <a:cs typeface="Helvetica" panose="020B0604020202020204" pitchFamily="34" charset="0"/>
              </a:rPr>
              <a:t>itle VI of the Civil Rights Act of </a:t>
            </a:r>
            <a:r>
              <a:rPr lang="en-US" sz="4000" dirty="0" smtClean="0">
                <a:latin typeface="Verdana" panose="020B0604030504040204" pitchFamily="34" charset="0"/>
                <a:ea typeface="Verdana" panose="020B0604030504040204" pitchFamily="34" charset="0"/>
                <a:cs typeface="Helvetica" panose="020B0604020202020204" pitchFamily="34" charset="0"/>
              </a:rPr>
              <a:t>1964</a:t>
            </a:r>
            <a:endParaRPr lang="en-US" sz="4000" dirty="0">
              <a:latin typeface="Verdana" panose="020B0604030504040204" pitchFamily="34" charset="0"/>
              <a:ea typeface="Verdana" panose="020B0604030504040204" pitchFamily="34" charset="0"/>
              <a:cs typeface="Helvetica" panose="020B0604020202020204" pitchFamily="34" charset="0"/>
            </a:endParaRPr>
          </a:p>
          <a:p>
            <a:pPr marL="554356" indent="-554356">
              <a:spcBef>
                <a:spcPts val="2880"/>
              </a:spcBef>
              <a:buFont typeface="Arial" pitchFamily="34" charset="0"/>
              <a:buChar char="•"/>
            </a:pPr>
            <a:r>
              <a:rPr lang="en-US" sz="4000" dirty="0">
                <a:latin typeface="Verdana" panose="020B0604030504040204" pitchFamily="34" charset="0"/>
                <a:ea typeface="Verdana" panose="020B0604030504040204" pitchFamily="34" charset="0"/>
                <a:cs typeface="Helvetica" panose="020B0604020202020204" pitchFamily="34" charset="0"/>
              </a:rPr>
              <a:t>Title VII of the Civil Rights Act of </a:t>
            </a:r>
            <a:r>
              <a:rPr lang="en-US" sz="4000" dirty="0" smtClean="0">
                <a:latin typeface="Verdana" panose="020B0604030504040204" pitchFamily="34" charset="0"/>
                <a:ea typeface="Verdana" panose="020B0604030504040204" pitchFamily="34" charset="0"/>
                <a:cs typeface="Helvetica" panose="020B0604020202020204" pitchFamily="34" charset="0"/>
              </a:rPr>
              <a:t>1964</a:t>
            </a:r>
            <a:endParaRPr lang="en-US" sz="4000" dirty="0">
              <a:latin typeface="Verdana" panose="020B0604030504040204" pitchFamily="34" charset="0"/>
              <a:ea typeface="Verdana" panose="020B0604030504040204" pitchFamily="34" charset="0"/>
              <a:cs typeface="Helvetica" panose="020B0604020202020204" pitchFamily="34" charset="0"/>
            </a:endParaRPr>
          </a:p>
          <a:p>
            <a:pPr marL="554356" indent="-554356">
              <a:spcBef>
                <a:spcPts val="2880"/>
              </a:spcBef>
              <a:buFont typeface="Arial" pitchFamily="34" charset="0"/>
              <a:buChar char="•"/>
            </a:pPr>
            <a:r>
              <a:rPr lang="en-US" sz="4000" dirty="0">
                <a:latin typeface="Verdana" panose="020B0604030504040204" pitchFamily="34" charset="0"/>
                <a:ea typeface="Verdana" panose="020B0604030504040204" pitchFamily="34" charset="0"/>
                <a:cs typeface="Helvetica" panose="020B0604020202020204" pitchFamily="34" charset="0"/>
              </a:rPr>
              <a:t>Title IX of the Education Amendments of </a:t>
            </a:r>
            <a:r>
              <a:rPr lang="en-US" sz="4000" dirty="0" smtClean="0">
                <a:latin typeface="Verdana" panose="020B0604030504040204" pitchFamily="34" charset="0"/>
                <a:ea typeface="Verdana" panose="020B0604030504040204" pitchFamily="34" charset="0"/>
                <a:cs typeface="Helvetica" panose="020B0604020202020204" pitchFamily="34" charset="0"/>
              </a:rPr>
              <a:t>1972</a:t>
            </a:r>
          </a:p>
        </p:txBody>
      </p:sp>
      <p:sp>
        <p:nvSpPr>
          <p:cNvPr id="10" name="Rectangle 9"/>
          <p:cNvSpPr/>
          <p:nvPr/>
        </p:nvSpPr>
        <p:spPr>
          <a:xfrm>
            <a:off x="2746851" y="1098879"/>
            <a:ext cx="9447497" cy="923330"/>
          </a:xfrm>
          <a:prstGeom prst="rect">
            <a:avLst/>
          </a:prstGeom>
        </p:spPr>
        <p:txBody>
          <a:bodyPr wrap="square">
            <a:spAutoFit/>
          </a:bodyPr>
          <a:lstStyle/>
          <a:p>
            <a:pPr algn="ctr"/>
            <a:r>
              <a:rPr lang="en-US" sz="5400" b="1"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Arial" panose="020B0604020202020204" pitchFamily="34" charset="0"/>
              </a:rPr>
              <a:t>Federal Law</a:t>
            </a:r>
            <a:endParaRPr lang="en-US" sz="5400" b="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E69C26FF-0653-45A5-872F-C77556015071}" type="slidenum">
              <a:rPr lang="en-US" smtClean="0"/>
              <a:pPr/>
              <a:t>3</a:t>
            </a:fld>
            <a:endParaRPr lang="en-US" dirty="0"/>
          </a:p>
        </p:txBody>
      </p:sp>
    </p:spTree>
    <p:extLst>
      <p:ext uri="{BB962C8B-B14F-4D97-AF65-F5344CB8AC3E}">
        <p14:creationId xmlns:p14="http://schemas.microsoft.com/office/powerpoint/2010/main" val="23214933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a:xfrm>
            <a:off x="1097279" y="1033027"/>
            <a:ext cx="12537979" cy="707886"/>
          </a:xfrm>
        </p:spPr>
        <p:txBody>
          <a:bodyPr/>
          <a:lstStyle/>
          <a:p>
            <a:pPr algn="ctr"/>
            <a:r>
              <a:rPr lang="en-US" sz="4000" dirty="0" smtClean="0">
                <a:latin typeface="Verdana" panose="020B0604030504040204" pitchFamily="34" charset="0"/>
                <a:ea typeface="Verdana" panose="020B0604030504040204" pitchFamily="34" charset="0"/>
              </a:rPr>
              <a:t>Links to OCR Resources</a:t>
            </a:r>
            <a:endParaRPr lang="en-US" sz="4000" dirty="0">
              <a:latin typeface="Verdana" panose="020B0604030504040204" pitchFamily="34" charset="0"/>
              <a:ea typeface="Verdana" panose="020B0604030504040204" pitchFamily="34" charset="0"/>
            </a:endParaRPr>
          </a:p>
        </p:txBody>
      </p:sp>
      <p:sp>
        <p:nvSpPr>
          <p:cNvPr id="3" name="Text Placeholder 2"/>
          <p:cNvSpPr>
            <a:spLocks noGrp="1"/>
          </p:cNvSpPr>
          <p:nvPr>
            <p:ph type="body" sz="quarter" idx="28"/>
          </p:nvPr>
        </p:nvSpPr>
        <p:spPr>
          <a:xfrm>
            <a:off x="1922929" y="1761588"/>
            <a:ext cx="11712339" cy="5670843"/>
          </a:xfrm>
        </p:spPr>
        <p:txBody>
          <a:bodyPr/>
          <a:lstStyle/>
          <a:p>
            <a:r>
              <a:rPr lang="en-US" sz="1800" dirty="0">
                <a:latin typeface="Verdana" panose="020B0604030504040204" pitchFamily="34" charset="0"/>
                <a:ea typeface="Verdana" panose="020B0604030504040204" pitchFamily="34" charset="0"/>
              </a:rPr>
              <a:t>April 2015 Dear Colleague Letter on Title IX Coordinators - </a:t>
            </a:r>
            <a:r>
              <a:rPr lang="en-US" sz="1800" dirty="0">
                <a:latin typeface="Verdana" panose="020B0604030504040204" pitchFamily="34" charset="0"/>
                <a:ea typeface="Verdana" panose="020B0604030504040204" pitchFamily="34" charset="0"/>
                <a:hlinkClick r:id="rId2"/>
              </a:rPr>
              <a:t>https://www2.ed.gov/about/offices/list/ocr/letters/colleague-201504-title-ix-coordinators.pdf</a:t>
            </a:r>
            <a:r>
              <a:rPr lang="en-US" sz="1800" dirty="0">
                <a:latin typeface="Verdana" panose="020B0604030504040204" pitchFamily="34" charset="0"/>
                <a:ea typeface="Verdana" panose="020B0604030504040204" pitchFamily="34" charset="0"/>
              </a:rPr>
              <a:t> </a:t>
            </a:r>
          </a:p>
          <a:p>
            <a:r>
              <a:rPr lang="en-US" sz="1800" dirty="0">
                <a:latin typeface="Verdana" panose="020B0604030504040204" pitchFamily="34" charset="0"/>
                <a:ea typeface="Verdana" panose="020B0604030504040204" pitchFamily="34" charset="0"/>
              </a:rPr>
              <a:t>April 2015 Title IX Resource Guide - </a:t>
            </a:r>
            <a:r>
              <a:rPr lang="en-US" sz="1800" dirty="0">
                <a:latin typeface="Verdana" panose="020B0604030504040204" pitchFamily="34" charset="0"/>
                <a:ea typeface="Verdana" panose="020B0604030504040204" pitchFamily="34" charset="0"/>
                <a:hlinkClick r:id="rId3"/>
              </a:rPr>
              <a:t>https://www2.ed.gov/about/offices/list/ocr/docs/dcl-title-ix-coordinators-guide-201504.pdf</a:t>
            </a:r>
            <a:endParaRPr lang="en-US" sz="1800" dirty="0">
              <a:latin typeface="Verdana" panose="020B0604030504040204" pitchFamily="34" charset="0"/>
              <a:ea typeface="Verdana" panose="020B0604030504040204" pitchFamily="34" charset="0"/>
            </a:endParaRPr>
          </a:p>
          <a:p>
            <a:r>
              <a:rPr lang="en-US" sz="1800" dirty="0">
                <a:latin typeface="Verdana" panose="020B0604030504040204" pitchFamily="34" charset="0"/>
                <a:ea typeface="Verdana" panose="020B0604030504040204" pitchFamily="34" charset="0"/>
              </a:rPr>
              <a:t>May 2016 Dear Colleague Letter on Transgender Students - </a:t>
            </a:r>
            <a:r>
              <a:rPr lang="en-US" sz="1800" dirty="0">
                <a:solidFill>
                  <a:srgbClr val="C00000"/>
                </a:solidFill>
                <a:latin typeface="Verdana" panose="020B0604030504040204" pitchFamily="34" charset="0"/>
                <a:ea typeface="Verdana" panose="020B0604030504040204" pitchFamily="34" charset="0"/>
                <a:hlinkClick r:id="rId4"/>
              </a:rPr>
              <a:t>https://www2.ed.gov/about/offices/list/ocr/letters/colleague-201605-title-ix-transgender.pdf</a:t>
            </a:r>
            <a:r>
              <a:rPr lang="en-US" sz="1800" dirty="0">
                <a:solidFill>
                  <a:srgbClr val="C00000"/>
                </a:solidFill>
                <a:latin typeface="Verdana" panose="020B0604030504040204" pitchFamily="34" charset="0"/>
                <a:ea typeface="Verdana" panose="020B0604030504040204" pitchFamily="34" charset="0"/>
              </a:rPr>
              <a:t> </a:t>
            </a:r>
          </a:p>
          <a:p>
            <a:r>
              <a:rPr lang="en-US" sz="1800" dirty="0">
                <a:latin typeface="Verdana" panose="020B0604030504040204" pitchFamily="34" charset="0"/>
                <a:ea typeface="Verdana" panose="020B0604030504040204" pitchFamily="34" charset="0"/>
              </a:rPr>
              <a:t>February 2017 DOE and DOJ Letter Withdrawing DCL Letter (Transgender Students) - </a:t>
            </a:r>
            <a:r>
              <a:rPr lang="en-US" sz="1800" dirty="0">
                <a:latin typeface="Verdana" panose="020B0604030504040204" pitchFamily="34" charset="0"/>
                <a:ea typeface="Verdana" panose="020B0604030504040204" pitchFamily="34" charset="0"/>
                <a:hlinkClick r:id="rId5"/>
              </a:rPr>
              <a:t>https://www2.ed.gov/about/offices/list/ocr/letters/colleague-201702-title-ix.pdf</a:t>
            </a:r>
            <a:r>
              <a:rPr lang="en-US" sz="1800" dirty="0">
                <a:latin typeface="Verdana" panose="020B0604030504040204" pitchFamily="34" charset="0"/>
                <a:ea typeface="Verdana" panose="020B0604030504040204" pitchFamily="34" charset="0"/>
              </a:rPr>
              <a:t> </a:t>
            </a:r>
          </a:p>
          <a:p>
            <a:r>
              <a:rPr lang="en-US" sz="1800" dirty="0">
                <a:latin typeface="Verdana" panose="020B0604030504040204" pitchFamily="34" charset="0"/>
                <a:ea typeface="Verdana" panose="020B0604030504040204" pitchFamily="34" charset="0"/>
              </a:rPr>
              <a:t>September 2017 Dear Colleague Letter Withdrawing DCL Letter and Guidance (Sexual Violence) - </a:t>
            </a:r>
            <a:r>
              <a:rPr lang="en-US" sz="1800" dirty="0">
                <a:latin typeface="Verdana" panose="020B0604030504040204" pitchFamily="34" charset="0"/>
                <a:ea typeface="Verdana" panose="020B0604030504040204" pitchFamily="34" charset="0"/>
                <a:hlinkClick r:id="rId6"/>
              </a:rPr>
              <a:t>https://www2.ed.gov/about/offices/list/ocr/letters/colleague-title-ix-201709.pdf</a:t>
            </a:r>
            <a:r>
              <a:rPr lang="en-US" sz="1800" dirty="0">
                <a:latin typeface="Verdana" panose="020B0604030504040204" pitchFamily="34" charset="0"/>
                <a:ea typeface="Verdana" panose="020B0604030504040204" pitchFamily="34" charset="0"/>
              </a:rPr>
              <a:t> </a:t>
            </a:r>
          </a:p>
          <a:p>
            <a:r>
              <a:rPr lang="en-US" sz="1800" dirty="0">
                <a:latin typeface="Verdana" panose="020B0604030504040204" pitchFamily="34" charset="0"/>
                <a:ea typeface="Verdana" panose="020B0604030504040204" pitchFamily="34" charset="0"/>
              </a:rPr>
              <a:t>September 2017 Q &amp; A on Campus Sexual Misconduct - </a:t>
            </a:r>
            <a:r>
              <a:rPr lang="en-US" sz="1800" dirty="0">
                <a:latin typeface="Verdana" panose="020B0604030504040204" pitchFamily="34" charset="0"/>
                <a:ea typeface="Verdana" panose="020B0604030504040204" pitchFamily="34" charset="0"/>
                <a:hlinkClick r:id="rId7"/>
              </a:rPr>
              <a:t>https://www2.ed.gov/about/offices/list/ocr/docs/qa-title-ix-201709.pdf</a:t>
            </a:r>
            <a:r>
              <a:rPr lang="en-US" sz="1800" dirty="0">
                <a:latin typeface="Verdana" panose="020B0604030504040204" pitchFamily="34" charset="0"/>
                <a:ea typeface="Verdana" panose="020B0604030504040204" pitchFamily="34" charset="0"/>
              </a:rPr>
              <a:t> </a:t>
            </a:r>
            <a:endParaRPr lang="en-US" sz="1800" dirty="0" smtClean="0">
              <a:latin typeface="Verdana" panose="020B0604030504040204" pitchFamily="34" charset="0"/>
              <a:ea typeface="Verdana" panose="020B0604030504040204" pitchFamily="34" charset="0"/>
            </a:endParaRPr>
          </a:p>
          <a:p>
            <a:r>
              <a:rPr lang="en-US" sz="1800" dirty="0" smtClean="0">
                <a:latin typeface="Verdana" panose="020B0604030504040204" pitchFamily="34" charset="0"/>
                <a:ea typeface="Verdana" panose="020B0604030504040204" pitchFamily="34" charset="0"/>
              </a:rPr>
              <a:t>November 2018 OCR Notice of </a:t>
            </a:r>
            <a:r>
              <a:rPr lang="en-US" sz="1800" dirty="0">
                <a:latin typeface="Verdana" panose="020B0604030504040204" pitchFamily="34" charset="0"/>
                <a:ea typeface="Verdana" panose="020B0604030504040204" pitchFamily="34" charset="0"/>
              </a:rPr>
              <a:t>Proposed Rulemaking - </a:t>
            </a:r>
            <a:r>
              <a:rPr lang="en-US" sz="1800" dirty="0" smtClean="0">
                <a:latin typeface="Verdana" panose="020B0604030504040204" pitchFamily="34" charset="0"/>
                <a:ea typeface="Verdana" panose="020B0604030504040204" pitchFamily="34" charset="0"/>
                <a:hlinkClick r:id="rId8"/>
              </a:rPr>
              <a:t>https</a:t>
            </a:r>
            <a:r>
              <a:rPr lang="en-US" sz="1800" dirty="0">
                <a:latin typeface="Verdana" panose="020B0604030504040204" pitchFamily="34" charset="0"/>
                <a:ea typeface="Verdana" panose="020B0604030504040204" pitchFamily="34" charset="0"/>
                <a:hlinkClick r:id="rId8"/>
              </a:rPr>
              <a:t>://</a:t>
            </a:r>
            <a:r>
              <a:rPr lang="en-US" sz="1800" dirty="0" smtClean="0">
                <a:latin typeface="Verdana" panose="020B0604030504040204" pitchFamily="34" charset="0"/>
                <a:ea typeface="Verdana" panose="020B0604030504040204" pitchFamily="34" charset="0"/>
                <a:hlinkClick r:id="rId8"/>
              </a:rPr>
              <a:t>www.regulations.gov/document?D=ED-2018-OCR-0064-0001</a:t>
            </a:r>
            <a:endParaRPr lang="en-US" sz="1800" dirty="0" smtClean="0">
              <a:latin typeface="Verdana" panose="020B0604030504040204" pitchFamily="34" charset="0"/>
              <a:ea typeface="Verdana" panose="020B0604030504040204" pitchFamily="34" charset="0"/>
            </a:endParaRPr>
          </a:p>
          <a:p>
            <a:endParaRPr lang="en-US" sz="18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29"/>
          </p:nvPr>
        </p:nvSpPr>
        <p:spPr/>
        <p:txBody>
          <a:bodyPr/>
          <a:lstStyle/>
          <a:p>
            <a:fld id="{6C9686C1-DB47-8441-80A6-071E2EAEA2B5}" type="slidenum">
              <a:rPr lang="en-US" altLang="en-US" smtClean="0"/>
              <a:pPr/>
              <a:t>30</a:t>
            </a:fld>
            <a:endParaRPr lang="en-US" altLang="en-US" dirty="0"/>
          </a:p>
        </p:txBody>
      </p:sp>
    </p:spTree>
    <p:extLst>
      <p:ext uri="{BB962C8B-B14F-4D97-AF65-F5344CB8AC3E}">
        <p14:creationId xmlns:p14="http://schemas.microsoft.com/office/powerpoint/2010/main" val="3743357350"/>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42" name="Picture 22"/>
          <p:cNvPicPr>
            <a:picLocks noChangeAspect="1" noChangeArrowheads="1"/>
          </p:cNvPicPr>
          <p:nvPr/>
        </p:nvPicPr>
        <p:blipFill>
          <a:blip r:embed="rId3" cstate="print"/>
          <a:srcRect/>
          <a:stretch>
            <a:fillRect/>
          </a:stretch>
        </p:blipFill>
        <p:spPr bwMode="auto">
          <a:xfrm>
            <a:off x="1828800" y="2468880"/>
            <a:ext cx="10972800" cy="3291840"/>
          </a:xfrm>
          <a:prstGeom prst="rect">
            <a:avLst/>
          </a:prstGeom>
          <a:noFill/>
        </p:spPr>
      </p:pic>
      <p:sp>
        <p:nvSpPr>
          <p:cNvPr id="5135" name="Rectangle 15"/>
          <p:cNvSpPr>
            <a:spLocks noChangeArrowheads="1"/>
          </p:cNvSpPr>
          <p:nvPr/>
        </p:nvSpPr>
        <p:spPr bwMode="auto">
          <a:xfrm>
            <a:off x="2743200" y="6492240"/>
            <a:ext cx="9052560" cy="1005840"/>
          </a:xfrm>
          <a:prstGeom prst="rect">
            <a:avLst/>
          </a:prstGeom>
          <a:noFill/>
          <a:ln w="9525">
            <a:noFill/>
            <a:miter lim="800000"/>
            <a:headEnd/>
            <a:tailEnd/>
          </a:ln>
          <a:effectLst/>
        </p:spPr>
        <p:txBody>
          <a:bodyPr/>
          <a:lstStyle/>
          <a:p>
            <a:pPr marL="281940" indent="-281940" algn="ctr">
              <a:spcBef>
                <a:spcPct val="20000"/>
              </a:spcBef>
              <a:buClr>
                <a:schemeClr val="tx2"/>
              </a:buClr>
            </a:pPr>
            <a:r>
              <a:rPr lang="en-US" sz="1440" dirty="0">
                <a:solidFill>
                  <a:schemeClr val="tx2"/>
                </a:solidFill>
                <a:latin typeface="Arial Narrow" pitchFamily="34" charset="0"/>
              </a:rPr>
              <a:t>www.calstate.edu</a:t>
            </a:r>
            <a:endParaRPr lang="en-US" sz="1920" dirty="0">
              <a:solidFill>
                <a:schemeClr val="bg1"/>
              </a:solidFill>
              <a:latin typeface="Verdana" pitchFamily="34" charset="0"/>
            </a:endParaRPr>
          </a:p>
        </p:txBody>
      </p:sp>
      <p:sp>
        <p:nvSpPr>
          <p:cNvPr id="5137" name="Rectangle 17"/>
          <p:cNvSpPr>
            <a:spLocks noChangeArrowheads="1"/>
          </p:cNvSpPr>
          <p:nvPr/>
        </p:nvSpPr>
        <p:spPr bwMode="auto">
          <a:xfrm>
            <a:off x="1828800" y="2377440"/>
            <a:ext cx="10972800" cy="91440"/>
          </a:xfrm>
          <a:prstGeom prst="rect">
            <a:avLst/>
          </a:prstGeom>
          <a:solidFill>
            <a:schemeClr val="folHlink"/>
          </a:solidFill>
          <a:ln w="9525">
            <a:noFill/>
            <a:miter lim="800000"/>
            <a:headEnd/>
            <a:tailEnd/>
          </a:ln>
          <a:effectLst/>
        </p:spPr>
        <p:txBody>
          <a:bodyPr wrap="none" anchor="ctr"/>
          <a:lstStyle/>
          <a:p>
            <a:endParaRPr lang="en-US" sz="2520" dirty="0"/>
          </a:p>
        </p:txBody>
      </p:sp>
      <p:sp>
        <p:nvSpPr>
          <p:cNvPr id="5138" name="Rectangle 18"/>
          <p:cNvSpPr>
            <a:spLocks noChangeArrowheads="1"/>
          </p:cNvSpPr>
          <p:nvPr/>
        </p:nvSpPr>
        <p:spPr bwMode="auto">
          <a:xfrm>
            <a:off x="1828800" y="5760720"/>
            <a:ext cx="10972800" cy="91440"/>
          </a:xfrm>
          <a:prstGeom prst="rect">
            <a:avLst/>
          </a:prstGeom>
          <a:solidFill>
            <a:schemeClr val="folHlink"/>
          </a:solidFill>
          <a:ln w="9525">
            <a:noFill/>
            <a:miter lim="800000"/>
            <a:headEnd/>
            <a:tailEnd/>
          </a:ln>
          <a:effectLst/>
        </p:spPr>
        <p:txBody>
          <a:bodyPr wrap="none" anchor="ctr"/>
          <a:lstStyle/>
          <a:p>
            <a:endParaRPr lang="en-US" sz="2520" dirty="0"/>
          </a:p>
        </p:txBody>
      </p:sp>
      <p:sp>
        <p:nvSpPr>
          <p:cNvPr id="6" name="Slide Number Placeholder 5"/>
          <p:cNvSpPr>
            <a:spLocks noGrp="1"/>
          </p:cNvSpPr>
          <p:nvPr>
            <p:ph type="sldNum" sz="quarter" idx="12"/>
          </p:nvPr>
        </p:nvSpPr>
        <p:spPr/>
        <p:txBody>
          <a:bodyPr/>
          <a:lstStyle/>
          <a:p>
            <a:fld id="{1F35AC28-483C-4609-BE1A-7794F1927389}" type="slidenum">
              <a:rPr lang="en-US" smtClean="0"/>
              <a:pPr/>
              <a:t>31</a:t>
            </a:fld>
            <a:endParaRPr lang="en-US" dirty="0"/>
          </a:p>
        </p:txBody>
      </p:sp>
    </p:spTree>
    <p:extLst>
      <p:ext uri="{BB962C8B-B14F-4D97-AF65-F5344CB8AC3E}">
        <p14:creationId xmlns:p14="http://schemas.microsoft.com/office/powerpoint/2010/main" val="242568381"/>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6475" y="1271145"/>
            <a:ext cx="12892088" cy="896937"/>
          </a:xfrm>
        </p:spPr>
        <p:txBody>
          <a:bodyPr/>
          <a:lstStyle/>
          <a:p>
            <a:pPr algn="ctr"/>
            <a:r>
              <a:rPr lang="en-US" sz="3600" dirty="0" smtClean="0">
                <a:latin typeface="Verdana" panose="020B0604030504040204" pitchFamily="34" charset="0"/>
                <a:ea typeface="Verdana" panose="020B0604030504040204" pitchFamily="34" charset="0"/>
              </a:rPr>
              <a:t>Title IX of the Education Amendments of 1972</a:t>
            </a:r>
            <a:endParaRPr lang="en-US" sz="3600" dirty="0">
              <a:latin typeface="Verdana" panose="020B0604030504040204" pitchFamily="34" charset="0"/>
              <a:ea typeface="Verdana" panose="020B0604030504040204" pitchFamily="34" charset="0"/>
            </a:endParaRPr>
          </a:p>
        </p:txBody>
      </p:sp>
      <p:sp>
        <p:nvSpPr>
          <p:cNvPr id="3" name="Slide Number Placeholder 2"/>
          <p:cNvSpPr>
            <a:spLocks noGrp="1"/>
          </p:cNvSpPr>
          <p:nvPr>
            <p:ph type="sldNum" sz="quarter" idx="12"/>
          </p:nvPr>
        </p:nvSpPr>
        <p:spPr/>
        <p:txBody>
          <a:bodyPr/>
          <a:lstStyle/>
          <a:p>
            <a:fld id="{5C8AD5E2-D336-4EB8-A0B3-E2DD2992C99A}" type="slidenum">
              <a:rPr lang="en-US" smtClean="0"/>
              <a:pPr/>
              <a:t>4</a:t>
            </a:fld>
            <a:endParaRPr lang="en-US" dirty="0"/>
          </a:p>
        </p:txBody>
      </p:sp>
      <p:sp>
        <p:nvSpPr>
          <p:cNvPr id="4" name="Rectangle 3"/>
          <p:cNvSpPr/>
          <p:nvPr/>
        </p:nvSpPr>
        <p:spPr>
          <a:xfrm>
            <a:off x="1478755" y="2462962"/>
            <a:ext cx="10608469" cy="4278094"/>
          </a:xfrm>
          <a:prstGeom prst="rect">
            <a:avLst/>
          </a:prstGeom>
        </p:spPr>
        <p:txBody>
          <a:bodyPr wrap="square">
            <a:spAutoFit/>
          </a:bodyPr>
          <a:lstStyle/>
          <a:p>
            <a:r>
              <a:rPr lang="en-US" altLang="en-US" sz="3400" b="1" i="1" dirty="0" smtClean="0">
                <a:latin typeface="Verdana" panose="020B0604030504040204" pitchFamily="34" charset="0"/>
                <a:ea typeface="Verdana" panose="020B0604030504040204" pitchFamily="34" charset="0"/>
              </a:rPr>
              <a:t>Entire Text</a:t>
            </a:r>
            <a:r>
              <a:rPr lang="en-US" altLang="en-US" sz="3400" dirty="0" smtClean="0">
                <a:latin typeface="Verdana" panose="020B0604030504040204" pitchFamily="34" charset="0"/>
                <a:ea typeface="Verdana" panose="020B0604030504040204" pitchFamily="34" charset="0"/>
              </a:rPr>
              <a:t>: “No </a:t>
            </a:r>
            <a:r>
              <a:rPr lang="en-US" altLang="en-US" sz="3400" dirty="0">
                <a:latin typeface="Verdana" panose="020B0604030504040204" pitchFamily="34" charset="0"/>
                <a:ea typeface="Verdana" panose="020B0604030504040204" pitchFamily="34" charset="0"/>
              </a:rPr>
              <a:t>person in the United States shall, on the basis of sex, be excluded from </a:t>
            </a:r>
            <a:r>
              <a:rPr lang="en-US" altLang="en-US" sz="3400" i="1" u="sng" dirty="0">
                <a:latin typeface="Verdana" panose="020B0604030504040204" pitchFamily="34" charset="0"/>
                <a:ea typeface="Verdana" panose="020B0604030504040204" pitchFamily="34" charset="0"/>
              </a:rPr>
              <a:t>participation in</a:t>
            </a:r>
            <a:r>
              <a:rPr lang="en-US" altLang="en-US" sz="3400" dirty="0">
                <a:latin typeface="Verdana" panose="020B0604030504040204" pitchFamily="34" charset="0"/>
                <a:ea typeface="Verdana" panose="020B0604030504040204" pitchFamily="34" charset="0"/>
              </a:rPr>
              <a:t>, be denied the </a:t>
            </a:r>
            <a:r>
              <a:rPr lang="en-US" altLang="en-US" sz="3400" i="1" u="sng" dirty="0">
                <a:latin typeface="Verdana" panose="020B0604030504040204" pitchFamily="34" charset="0"/>
                <a:ea typeface="Verdana" panose="020B0604030504040204" pitchFamily="34" charset="0"/>
              </a:rPr>
              <a:t>benefits of</a:t>
            </a:r>
            <a:r>
              <a:rPr lang="en-US" altLang="en-US" sz="3400" dirty="0">
                <a:latin typeface="Verdana" panose="020B0604030504040204" pitchFamily="34" charset="0"/>
                <a:ea typeface="Verdana" panose="020B0604030504040204" pitchFamily="34" charset="0"/>
              </a:rPr>
              <a:t>, or be subjected to </a:t>
            </a:r>
            <a:r>
              <a:rPr lang="en-US" altLang="en-US" sz="3400" i="1" u="sng" dirty="0">
                <a:latin typeface="Verdana" panose="020B0604030504040204" pitchFamily="34" charset="0"/>
                <a:ea typeface="Verdana" panose="020B0604030504040204" pitchFamily="34" charset="0"/>
              </a:rPr>
              <a:t>discrimination</a:t>
            </a:r>
            <a:r>
              <a:rPr lang="en-US" altLang="en-US" sz="3400" dirty="0">
                <a:latin typeface="Verdana" panose="020B0604030504040204" pitchFamily="34" charset="0"/>
                <a:ea typeface="Verdana" panose="020B0604030504040204" pitchFamily="34" charset="0"/>
              </a:rPr>
              <a:t> under any education program or activity receiving federal financial assistance.”</a:t>
            </a:r>
          </a:p>
          <a:p>
            <a:pPr marL="0" indent="0" algn="r">
              <a:buNone/>
            </a:pPr>
            <a:endParaRPr lang="en-US" sz="3400" dirty="0" smtClean="0">
              <a:latin typeface="Verdana" panose="020B0604030504040204" pitchFamily="34" charset="0"/>
              <a:ea typeface="Verdana" panose="020B0604030504040204" pitchFamily="34" charset="0"/>
            </a:endParaRPr>
          </a:p>
          <a:p>
            <a:pPr marL="0" indent="0" algn="r">
              <a:buNone/>
            </a:pPr>
            <a:r>
              <a:rPr lang="en-US" sz="3400" dirty="0" smtClean="0">
                <a:latin typeface="Verdana" panose="020B0604030504040204" pitchFamily="34" charset="0"/>
                <a:ea typeface="Verdana" panose="020B0604030504040204" pitchFamily="34" charset="0"/>
              </a:rPr>
              <a:t>20 </a:t>
            </a:r>
            <a:r>
              <a:rPr lang="en-US" sz="3400" dirty="0">
                <a:latin typeface="Verdana" panose="020B0604030504040204" pitchFamily="34" charset="0"/>
                <a:ea typeface="Verdana" panose="020B0604030504040204" pitchFamily="34" charset="0"/>
              </a:rPr>
              <a:t>U.S.C. </a:t>
            </a:r>
            <a:r>
              <a:rPr lang="en-US" sz="3400" dirty="0">
                <a:latin typeface="Verdana" panose="020B0604030504040204" pitchFamily="34" charset="0"/>
                <a:ea typeface="Verdana" panose="020B0604030504040204" pitchFamily="34" charset="0"/>
                <a:cs typeface="Times New Roman" pitchFamily="18" charset="0"/>
                <a:sym typeface="Symbol" pitchFamily="18" charset="2"/>
              </a:rPr>
              <a:t>§ 1681(b)</a:t>
            </a:r>
            <a:endParaRPr lang="en-US" sz="3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36017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336904" y="1525204"/>
            <a:ext cx="9176501" cy="6555641"/>
          </a:xfrm>
          <a:prstGeom prst="rect">
            <a:avLst/>
          </a:prstGeom>
          <a:noFill/>
        </p:spPr>
        <p:txBody>
          <a:bodyPr wrap="square" rtlCol="0">
            <a:spAutoFit/>
          </a:bodyPr>
          <a:lstStyle/>
          <a:p>
            <a:pPr marL="800100" lvl="1" indent="-342900">
              <a:buFont typeface="Arial" panose="020B0604020202020204" pitchFamily="34" charset="0"/>
              <a:buChar char="•"/>
            </a:pPr>
            <a:r>
              <a:rPr lang="en-US" sz="2000" i="1" dirty="0">
                <a:solidFill>
                  <a:schemeClr val="tx1">
                    <a:lumMod val="50000"/>
                    <a:lumOff val="50000"/>
                  </a:schemeClr>
                </a:solidFill>
                <a:latin typeface="Verdana" panose="020B0604030504040204" pitchFamily="34" charset="0"/>
                <a:ea typeface="Verdana" panose="020B0604030504040204" pitchFamily="34" charset="0"/>
              </a:rPr>
              <a:t>March 1997 Sexual Harassment Guidance: Harassment of Students by School Employees, Other Students, or Third Parties," issued by the Office for Civil Rights </a:t>
            </a:r>
          </a:p>
          <a:p>
            <a:pPr marL="800100" lvl="1" indent="-342900">
              <a:buFont typeface="Arial" panose="020B0604020202020204" pitchFamily="34" charset="0"/>
              <a:buChar char="•"/>
            </a:pPr>
            <a:r>
              <a:rPr lang="en-US" sz="2000" i="1" dirty="0">
                <a:solidFill>
                  <a:schemeClr val="tx1">
                    <a:lumMod val="50000"/>
                    <a:lumOff val="50000"/>
                  </a:schemeClr>
                </a:solidFill>
                <a:latin typeface="Verdana" panose="020B0604030504040204" pitchFamily="34" charset="0"/>
                <a:ea typeface="Verdana" panose="020B0604030504040204" pitchFamily="34" charset="0"/>
              </a:rPr>
              <a:t>January 2001 Revised Sexual Harassment Guidance: Harassment of Students by School Employees, Other Students or Third parties Title IX  </a:t>
            </a:r>
          </a:p>
          <a:p>
            <a:pPr marL="800100" lvl="1" indent="-342900">
              <a:buFont typeface="Arial" panose="020B0604020202020204" pitchFamily="34" charset="0"/>
              <a:buChar char="•"/>
            </a:pPr>
            <a:r>
              <a:rPr lang="en-US" sz="2000" i="1" dirty="0">
                <a:solidFill>
                  <a:schemeClr val="tx1">
                    <a:lumMod val="50000"/>
                    <a:lumOff val="50000"/>
                  </a:schemeClr>
                </a:solidFill>
                <a:latin typeface="Verdana" panose="020B0604030504040204" pitchFamily="34" charset="0"/>
                <a:ea typeface="Verdana" panose="020B0604030504040204" pitchFamily="34" charset="0"/>
              </a:rPr>
              <a:t>January 2006 Dear Colleague Letter from Office for Civil Rights, DOE (Sexual Harassment) </a:t>
            </a:r>
          </a:p>
          <a:p>
            <a:pPr marL="800100" lvl="1" indent="-342900">
              <a:buFont typeface="Arial" panose="020B0604020202020204" pitchFamily="34" charset="0"/>
              <a:buChar char="•"/>
            </a:pPr>
            <a:r>
              <a:rPr lang="en-US" sz="2000" b="1" dirty="0">
                <a:solidFill>
                  <a:srgbClr val="C00000"/>
                </a:solidFill>
                <a:latin typeface="Verdana" panose="020B0604030504040204" pitchFamily="34" charset="0"/>
                <a:ea typeface="Verdana" panose="020B0604030504040204" pitchFamily="34" charset="0"/>
              </a:rPr>
              <a:t>April 2011 Dear Colleague Letter from Office for Civil Rights, DOE (Sexual Violence) </a:t>
            </a:r>
          </a:p>
          <a:p>
            <a:pPr marL="800100" lvl="1" indent="-342900">
              <a:buFont typeface="Arial" panose="020B0604020202020204" pitchFamily="34" charset="0"/>
              <a:buChar char="•"/>
            </a:pPr>
            <a:r>
              <a:rPr lang="en-US" sz="2000" b="1" dirty="0">
                <a:latin typeface="Verdana" panose="020B0604030504040204" pitchFamily="34" charset="0"/>
                <a:ea typeface="Verdana" panose="020B0604030504040204" pitchFamily="34" charset="0"/>
              </a:rPr>
              <a:t>The Campus Sexual Violence Act (</a:t>
            </a:r>
            <a:r>
              <a:rPr lang="en-US" sz="2000" b="1" dirty="0" err="1">
                <a:latin typeface="Verdana" panose="020B0604030504040204" pitchFamily="34" charset="0"/>
                <a:ea typeface="Verdana" panose="020B0604030504040204" pitchFamily="34" charset="0"/>
              </a:rPr>
              <a:t>SaVE</a:t>
            </a:r>
            <a:r>
              <a:rPr lang="en-US" sz="2000" b="1" dirty="0">
                <a:latin typeface="Verdana" panose="020B0604030504040204" pitchFamily="34" charset="0"/>
                <a:ea typeface="Verdana" panose="020B0604030504040204" pitchFamily="34" charset="0"/>
              </a:rPr>
              <a:t> Act), included in the Violence Against Women Reauthorization Act of 2013 (“VAWA”), Public L. No. 113-4 (amending the Clery Act at section 304)</a:t>
            </a:r>
          </a:p>
          <a:p>
            <a:pPr marL="800100" lvl="1" indent="-342900">
              <a:buFont typeface="Arial" panose="020B0604020202020204" pitchFamily="34" charset="0"/>
              <a:buChar char="•"/>
            </a:pPr>
            <a:r>
              <a:rPr lang="en-US" sz="2000" b="1" dirty="0">
                <a:solidFill>
                  <a:srgbClr val="C00000"/>
                </a:solidFill>
                <a:latin typeface="Verdana" panose="020B0604030504040204" pitchFamily="34" charset="0"/>
                <a:ea typeface="Verdana" panose="020B0604030504040204" pitchFamily="34" charset="0"/>
              </a:rPr>
              <a:t>April 2014 Questions and Answers about Title IX and Sexual Violence</a:t>
            </a:r>
          </a:p>
          <a:p>
            <a:pPr marL="800100" lvl="1" indent="-342900">
              <a:buFont typeface="Arial" panose="020B0604020202020204" pitchFamily="34" charset="0"/>
              <a:buChar char="•"/>
            </a:pPr>
            <a:r>
              <a:rPr lang="en-US" sz="2000" b="1" dirty="0">
                <a:latin typeface="Verdana" panose="020B0604030504040204" pitchFamily="34" charset="0"/>
                <a:ea typeface="Verdana" panose="020B0604030504040204" pitchFamily="34" charset="0"/>
              </a:rPr>
              <a:t>April 2015 Dear Colleague Letter on Title IX Coordinators</a:t>
            </a:r>
          </a:p>
          <a:p>
            <a:pPr marL="800100" lvl="1" indent="-342900">
              <a:buFont typeface="Arial" panose="020B0604020202020204" pitchFamily="34" charset="0"/>
              <a:buChar char="•"/>
            </a:pPr>
            <a:r>
              <a:rPr lang="en-US" sz="2000" b="1" dirty="0">
                <a:latin typeface="Verdana" panose="020B0604030504040204" pitchFamily="34" charset="0"/>
                <a:ea typeface="Verdana" panose="020B0604030504040204" pitchFamily="34" charset="0"/>
              </a:rPr>
              <a:t>April 2015 Title IX Resource Guide</a:t>
            </a:r>
          </a:p>
          <a:p>
            <a:pPr marL="800100" lvl="1" indent="-342900">
              <a:buFont typeface="Arial" panose="020B0604020202020204" pitchFamily="34" charset="0"/>
              <a:buChar char="•"/>
            </a:pPr>
            <a:r>
              <a:rPr lang="en-US" sz="2000" b="1" dirty="0">
                <a:solidFill>
                  <a:srgbClr val="C00000"/>
                </a:solidFill>
                <a:latin typeface="Verdana" panose="020B0604030504040204" pitchFamily="34" charset="0"/>
                <a:ea typeface="Verdana" panose="020B0604030504040204" pitchFamily="34" charset="0"/>
              </a:rPr>
              <a:t>May 2016 Dear Colleague Letter on Transgender </a:t>
            </a:r>
            <a:r>
              <a:rPr lang="en-US" sz="2000" b="1" dirty="0" smtClean="0">
                <a:solidFill>
                  <a:srgbClr val="C00000"/>
                </a:solidFill>
                <a:latin typeface="Verdana" panose="020B0604030504040204" pitchFamily="34" charset="0"/>
                <a:ea typeface="Verdana" panose="020B0604030504040204" pitchFamily="34" charset="0"/>
              </a:rPr>
              <a:t>Students</a:t>
            </a:r>
            <a:endParaRPr lang="en-US" sz="2000" b="1" dirty="0">
              <a:solidFill>
                <a:srgbClr val="C00000"/>
              </a:solidFill>
              <a:latin typeface="Verdana" panose="020B0604030504040204" pitchFamily="34" charset="0"/>
              <a:ea typeface="Verdana" panose="020B0604030504040204" pitchFamily="34" charset="0"/>
            </a:endParaRPr>
          </a:p>
        </p:txBody>
      </p:sp>
      <p:sp>
        <p:nvSpPr>
          <p:cNvPr id="10" name="Rectangle 9"/>
          <p:cNvSpPr/>
          <p:nvPr/>
        </p:nvSpPr>
        <p:spPr>
          <a:xfrm>
            <a:off x="1098785" y="940429"/>
            <a:ext cx="11652737" cy="584775"/>
          </a:xfrm>
          <a:prstGeom prst="rect">
            <a:avLst/>
          </a:prstGeom>
        </p:spPr>
        <p:txBody>
          <a:bodyPr wrap="square">
            <a:spAutoFit/>
          </a:bodyPr>
          <a:lstStyle/>
          <a:p>
            <a:pPr algn="ctr"/>
            <a:r>
              <a:rPr lang="en-US" sz="3200" b="1" dirty="0" smtClean="0">
                <a:solidFill>
                  <a:schemeClr val="tx2"/>
                </a:solidFill>
                <a:latin typeface="Verdana" panose="020B0604030504040204" pitchFamily="34" charset="0"/>
                <a:ea typeface="Verdana" panose="020B0604030504040204" pitchFamily="34" charset="0"/>
                <a:cs typeface="Arial" panose="020B0604020202020204" pitchFamily="34" charset="0"/>
              </a:rPr>
              <a:t>Title IX Guidance 1997-2016</a:t>
            </a:r>
            <a:endParaRPr lang="en-US" sz="3200" b="1" dirty="0">
              <a:solidFill>
                <a:schemeClr val="tx2"/>
              </a:solidFill>
              <a:latin typeface="Verdana" panose="020B0604030504040204" pitchFamily="34" charset="0"/>
              <a:ea typeface="Verdana" panose="020B060403050404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E69C26FF-0653-45A5-872F-C77556015071}" type="slidenum">
              <a:rPr lang="en-US" smtClean="0"/>
              <a:pPr/>
              <a:t>5</a:t>
            </a:fld>
            <a:endParaRPr lang="en-US" dirty="0"/>
          </a:p>
        </p:txBody>
      </p:sp>
    </p:spTree>
    <p:extLst>
      <p:ext uri="{BB962C8B-B14F-4D97-AF65-F5344CB8AC3E}">
        <p14:creationId xmlns:p14="http://schemas.microsoft.com/office/powerpoint/2010/main" val="929458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26"/>
          </p:nvPr>
        </p:nvSpPr>
        <p:spPr>
          <a:xfrm>
            <a:off x="1097279" y="1400165"/>
            <a:ext cx="12537979" cy="1092943"/>
          </a:xfrm>
        </p:spPr>
        <p:txBody>
          <a:bodyPr/>
          <a:lstStyle/>
          <a:p>
            <a:pPr algn="ctr"/>
            <a:r>
              <a:rPr lang="en-US" dirty="0">
                <a:latin typeface="Verdana" panose="020B0604030504040204" pitchFamily="34" charset="0"/>
                <a:ea typeface="Verdana" panose="020B0604030504040204" pitchFamily="34" charset="0"/>
                <a:cs typeface="Arial" panose="020B0604020202020204" pitchFamily="34" charset="0"/>
              </a:rPr>
              <a:t>2011-2016</a:t>
            </a:r>
          </a:p>
          <a:p>
            <a:pPr algn="ctr"/>
            <a:endParaRPr lang="en-US" dirty="0"/>
          </a:p>
        </p:txBody>
      </p:sp>
      <p:sp>
        <p:nvSpPr>
          <p:cNvPr id="7" name="Text Placeholder 6"/>
          <p:cNvSpPr>
            <a:spLocks noGrp="1"/>
          </p:cNvSpPr>
          <p:nvPr>
            <p:ph type="body" sz="quarter" idx="28"/>
          </p:nvPr>
        </p:nvSpPr>
        <p:spPr>
          <a:xfrm>
            <a:off x="1922929" y="2324297"/>
            <a:ext cx="11712339" cy="4644707"/>
          </a:xfrm>
        </p:spPr>
        <p:txBody>
          <a:bodyPr/>
          <a:lstStyle/>
          <a:p>
            <a:pPr marL="0" indent="0">
              <a:buNone/>
            </a:pPr>
            <a:r>
              <a:rPr lang="en-US" dirty="0" smtClean="0">
                <a:latin typeface="Verdana" panose="020B0604030504040204" pitchFamily="34" charset="0"/>
                <a:ea typeface="Verdana" panose="020B0604030504040204" pitchFamily="34" charset="0"/>
              </a:rPr>
              <a:t>April 2011 Dear Colleague Letter:</a:t>
            </a:r>
          </a:p>
          <a:p>
            <a:pPr lvl="1"/>
            <a:r>
              <a:rPr lang="en-US" dirty="0" smtClean="0">
                <a:latin typeface="Verdana" panose="020B0604030504040204" pitchFamily="34" charset="0"/>
                <a:ea typeface="Verdana" panose="020B0604030504040204" pitchFamily="34" charset="0"/>
              </a:rPr>
              <a:t>Education is the great equalizer in America</a:t>
            </a:r>
          </a:p>
          <a:p>
            <a:pPr lvl="1"/>
            <a:r>
              <a:rPr lang="en-US" dirty="0" smtClean="0">
                <a:latin typeface="Verdana" panose="020B0604030504040204" pitchFamily="34" charset="0"/>
                <a:ea typeface="Verdana" panose="020B0604030504040204" pitchFamily="34" charset="0"/>
              </a:rPr>
              <a:t>Educational environment must be free from discrimination</a:t>
            </a:r>
          </a:p>
          <a:p>
            <a:pPr lvl="1"/>
            <a:r>
              <a:rPr lang="en-US" dirty="0" smtClean="0">
                <a:latin typeface="Verdana" panose="020B0604030504040204" pitchFamily="34" charset="0"/>
                <a:ea typeface="Verdana" panose="020B0604030504040204" pitchFamily="34" charset="0"/>
              </a:rPr>
              <a:t>Sexual violence = discrimination (harassment) </a:t>
            </a:r>
          </a:p>
          <a:p>
            <a:pPr lvl="1"/>
            <a:r>
              <a:rPr lang="en-US" dirty="0" smtClean="0">
                <a:latin typeface="Verdana" panose="020B0604030504040204" pitchFamily="34" charset="0"/>
                <a:ea typeface="Verdana" panose="020B0604030504040204" pitchFamily="34" charset="0"/>
              </a:rPr>
              <a:t>Sexual violence = crime</a:t>
            </a:r>
          </a:p>
          <a:p>
            <a:pPr lvl="1"/>
            <a:r>
              <a:rPr lang="en-US" dirty="0" smtClean="0">
                <a:latin typeface="Verdana" panose="020B0604030504040204" pitchFamily="34" charset="0"/>
                <a:ea typeface="Verdana" panose="020B0604030504040204" pitchFamily="34" charset="0"/>
              </a:rPr>
              <a:t>The statistics on sexual violence are a “call to action for the nation”</a:t>
            </a:r>
          </a:p>
          <a:p>
            <a:pPr lvl="1"/>
            <a:endParaRPr lang="en-US" dirty="0">
              <a:latin typeface="Verdana" panose="020B0604030504040204" pitchFamily="34" charset="0"/>
              <a:ea typeface="Verdana" panose="020B0604030504040204" pitchFamily="34" charset="0"/>
            </a:endParaRPr>
          </a:p>
        </p:txBody>
      </p:sp>
      <p:sp>
        <p:nvSpPr>
          <p:cNvPr id="2" name="Slide Number Placeholder 1"/>
          <p:cNvSpPr>
            <a:spLocks noGrp="1"/>
          </p:cNvSpPr>
          <p:nvPr>
            <p:ph type="sldNum" sz="quarter" idx="4294967295"/>
          </p:nvPr>
        </p:nvSpPr>
        <p:spPr>
          <a:xfrm>
            <a:off x="0" y="7570788"/>
            <a:ext cx="1465263" cy="438150"/>
          </a:xfrm>
        </p:spPr>
        <p:txBody>
          <a:bodyPr/>
          <a:lstStyle/>
          <a:p>
            <a:fld id="{E69C26FF-0653-45A5-872F-C77556015071}" type="slidenum">
              <a:rPr lang="en-US" smtClean="0"/>
              <a:pPr/>
              <a:t>6</a:t>
            </a:fld>
            <a:endParaRPr lang="en-US" dirty="0"/>
          </a:p>
        </p:txBody>
      </p:sp>
    </p:spTree>
    <p:extLst>
      <p:ext uri="{BB962C8B-B14F-4D97-AF65-F5344CB8AC3E}">
        <p14:creationId xmlns:p14="http://schemas.microsoft.com/office/powerpoint/2010/main" val="4239025101"/>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336904" y="1525204"/>
            <a:ext cx="9176501" cy="5693866"/>
          </a:xfrm>
          <a:prstGeom prst="rect">
            <a:avLst/>
          </a:prstGeom>
          <a:noFill/>
        </p:spPr>
        <p:txBody>
          <a:bodyPr wrap="square" rtlCol="0">
            <a:spAutoFit/>
          </a:bodyPr>
          <a:lstStyle/>
          <a:p>
            <a:pPr marL="276226" indent="-276226">
              <a:spcBef>
                <a:spcPts val="2880"/>
              </a:spcBef>
            </a:pPr>
            <a:r>
              <a:rPr lang="en-US" sz="28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Helvetica" panose="020B0604020202020204" pitchFamily="34" charset="0"/>
              </a:rPr>
              <a:t>“</a:t>
            </a:r>
            <a:r>
              <a:rPr lang="en-US" sz="2800" dirty="0">
                <a:latin typeface="Verdana" panose="020B0604030504040204" pitchFamily="34" charset="0"/>
                <a:ea typeface="Verdana" panose="020B0604030504040204" pitchFamily="34" charset="0"/>
                <a:cs typeface="Helvetica" panose="020B0604020202020204" pitchFamily="34" charset="0"/>
              </a:rPr>
              <a:t>It is the policy of the State of California to afford all persons, regardless of disability, gender, gender identity, gender expression, nationality, race or ethnicity, religion, sexual orientation, or any other basis that is contained in the prohibition of hate crimes set forth in subdivision (a) of Section 422.6 of the Penal Code, equal rights and opportunities in the postsecondary educational institutions of the state. The purpose of this chapter is to prohibit acts that are contrary to that policy and to provide remedies therefor.</a:t>
            </a:r>
            <a:r>
              <a:rPr lang="en-US" sz="28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Helvetica" panose="020B0604020202020204" pitchFamily="34" charset="0"/>
              </a:rPr>
              <a:t>” </a:t>
            </a:r>
            <a:r>
              <a:rPr lang="en-US" sz="2800" dirty="0">
                <a:latin typeface="Verdana" panose="020B0604030504040204" pitchFamily="34" charset="0"/>
                <a:ea typeface="Verdana" panose="020B0604030504040204" pitchFamily="34" charset="0"/>
                <a:cs typeface="Helvetica" panose="020B0604020202020204" pitchFamily="34" charset="0"/>
              </a:rPr>
              <a:t>(Cal. Ed. Code § 66251)</a:t>
            </a:r>
          </a:p>
        </p:txBody>
      </p:sp>
      <p:sp>
        <p:nvSpPr>
          <p:cNvPr id="10" name="Rectangle 9"/>
          <p:cNvSpPr/>
          <p:nvPr/>
        </p:nvSpPr>
        <p:spPr>
          <a:xfrm>
            <a:off x="457200" y="982842"/>
            <a:ext cx="13282246" cy="584775"/>
          </a:xfrm>
          <a:prstGeom prst="rect">
            <a:avLst/>
          </a:prstGeom>
        </p:spPr>
        <p:txBody>
          <a:bodyPr wrap="square">
            <a:spAutoFit/>
          </a:bodyPr>
          <a:lstStyle/>
          <a:p>
            <a:pPr algn="ctr"/>
            <a:r>
              <a:rPr lang="en-US" sz="3200" b="1" dirty="0" smtClean="0">
                <a:solidFill>
                  <a:schemeClr val="tx2"/>
                </a:solidFill>
                <a:latin typeface="Verdana" panose="020B0604030504040204" pitchFamily="34" charset="0"/>
                <a:ea typeface="Verdana" panose="020B0604030504040204" pitchFamily="34" charset="0"/>
                <a:cs typeface="Arial" panose="020B0604020202020204" pitchFamily="34" charset="0"/>
              </a:rPr>
              <a:t>California Legislature – Consistent with OCR</a:t>
            </a:r>
            <a:endParaRPr lang="en-US" sz="3200" b="1" dirty="0">
              <a:solidFill>
                <a:schemeClr val="tx2"/>
              </a:solidFill>
              <a:latin typeface="Verdana" panose="020B0604030504040204" pitchFamily="34" charset="0"/>
              <a:ea typeface="Verdana" panose="020B060403050404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E69C26FF-0653-45A5-872F-C77556015071}" type="slidenum">
              <a:rPr lang="en-US" smtClean="0"/>
              <a:pPr/>
              <a:t>7</a:t>
            </a:fld>
            <a:endParaRPr lang="en-US" dirty="0"/>
          </a:p>
        </p:txBody>
      </p:sp>
    </p:spTree>
    <p:extLst>
      <p:ext uri="{BB962C8B-B14F-4D97-AF65-F5344CB8AC3E}">
        <p14:creationId xmlns:p14="http://schemas.microsoft.com/office/powerpoint/2010/main" val="18490619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297354" y="928133"/>
            <a:ext cx="11801231" cy="584775"/>
          </a:xfrm>
          <a:prstGeom prst="rect">
            <a:avLst/>
          </a:prstGeom>
        </p:spPr>
        <p:txBody>
          <a:bodyPr wrap="square">
            <a:spAutoFit/>
          </a:bodyPr>
          <a:lstStyle/>
          <a:p>
            <a:pPr algn="ctr"/>
            <a:r>
              <a:rPr lang="en-US" sz="3200" b="1" dirty="0">
                <a:solidFill>
                  <a:schemeClr val="tx2"/>
                </a:solidFill>
                <a:latin typeface="Verdana" panose="020B0604030504040204" pitchFamily="34" charset="0"/>
                <a:ea typeface="Verdana" panose="020B0604030504040204" pitchFamily="34" charset="0"/>
                <a:cs typeface="Arial" panose="020B0604020202020204" pitchFamily="34" charset="0"/>
              </a:rPr>
              <a:t>California </a:t>
            </a:r>
            <a:r>
              <a:rPr lang="en-US" sz="3200" b="1" dirty="0" smtClean="0">
                <a:solidFill>
                  <a:schemeClr val="tx2"/>
                </a:solidFill>
                <a:latin typeface="Verdana" panose="020B0604030504040204" pitchFamily="34" charset="0"/>
                <a:ea typeface="Verdana" panose="020B0604030504040204" pitchFamily="34" charset="0"/>
                <a:cs typeface="Arial" panose="020B0604020202020204" pitchFamily="34" charset="0"/>
              </a:rPr>
              <a:t>Legislature -- Consistent with OCR</a:t>
            </a:r>
            <a:endParaRPr lang="en-US" sz="3200" b="1" dirty="0">
              <a:solidFill>
                <a:schemeClr val="tx2"/>
              </a:solidFill>
              <a:latin typeface="Verdana" panose="020B0604030504040204" pitchFamily="34" charset="0"/>
              <a:ea typeface="Verdana" panose="020B060403050404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E69C26FF-0653-45A5-872F-C77556015071}" type="slidenum">
              <a:rPr lang="en-US" smtClean="0"/>
              <a:pPr/>
              <a:t>8</a:t>
            </a:fld>
            <a:endParaRPr lang="en-US" dirty="0"/>
          </a:p>
        </p:txBody>
      </p:sp>
      <p:sp>
        <p:nvSpPr>
          <p:cNvPr id="3" name="Rectangle 2"/>
          <p:cNvSpPr/>
          <p:nvPr/>
        </p:nvSpPr>
        <p:spPr>
          <a:xfrm>
            <a:off x="3657600" y="1667977"/>
            <a:ext cx="7315200" cy="6001643"/>
          </a:xfrm>
          <a:prstGeom prst="rect">
            <a:avLst/>
          </a:prstGeom>
        </p:spPr>
        <p:txBody>
          <a:bodyPr>
            <a:spAutoFit/>
          </a:bodyPr>
          <a:lstStyle/>
          <a:p>
            <a:pPr>
              <a:spcBef>
                <a:spcPts val="2880"/>
              </a:spcBef>
            </a:pPr>
            <a:r>
              <a:rPr lang="en-US" sz="2400" i="1" dirty="0">
                <a:latin typeface="Verdana" panose="020B0604030504040204" pitchFamily="34" charset="0"/>
                <a:ea typeface="Verdana" panose="020B0604030504040204" pitchFamily="34" charset="0"/>
              </a:rPr>
              <a:t>“’Affirmative consent’ means affirmative, conscious, and voluntary agreement to engage in sexual activity. It is the responsibility of each person involved in the sexual activity to ensure that he or she has the affirmative consent of the other or others to engage in the sexual activity. Lack of protest or resistance does not mean consent, nor does silence mean consent. Affirmative consent must be ongoing throughout a sexual activity and can be revoked at any time. The existence of a dating relationship between the persons involved, or the fact of past sexual relations between them, should never by itself be assumed to be an indicator of consent.” (Cal. Ed. Code § 67386)</a:t>
            </a:r>
          </a:p>
        </p:txBody>
      </p:sp>
    </p:spTree>
    <p:extLst>
      <p:ext uri="{BB962C8B-B14F-4D97-AF65-F5344CB8AC3E}">
        <p14:creationId xmlns:p14="http://schemas.microsoft.com/office/powerpoint/2010/main" val="2406130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6475" y="965569"/>
            <a:ext cx="12892088" cy="896937"/>
          </a:xfrm>
        </p:spPr>
        <p:txBody>
          <a:bodyPr/>
          <a:lstStyle/>
          <a:p>
            <a:pPr algn="ctr"/>
            <a:r>
              <a:rPr lang="en-US" sz="4400" dirty="0" smtClean="0">
                <a:latin typeface="Verdana" panose="020B0604030504040204" pitchFamily="34" charset="0"/>
                <a:ea typeface="Verdana" panose="020B0604030504040204" pitchFamily="34" charset="0"/>
                <a:cs typeface="Arial" panose="020B0604020202020204" pitchFamily="34" charset="0"/>
              </a:rPr>
              <a:t>On Campus 2011-2016</a:t>
            </a:r>
            <a:endParaRPr lang="en-US" sz="4400" dirty="0"/>
          </a:p>
        </p:txBody>
      </p:sp>
      <p:sp>
        <p:nvSpPr>
          <p:cNvPr id="5" name="Content Placeholder 4"/>
          <p:cNvSpPr>
            <a:spLocks noGrp="1"/>
          </p:cNvSpPr>
          <p:nvPr>
            <p:ph idx="1"/>
          </p:nvPr>
        </p:nvSpPr>
        <p:spPr>
          <a:xfrm>
            <a:off x="1006475" y="1964105"/>
            <a:ext cx="12617450" cy="5221288"/>
          </a:xfrm>
        </p:spPr>
        <p:txBody>
          <a:bodyPr/>
          <a:lstStyle/>
          <a:p>
            <a:r>
              <a:rPr lang="en-US" dirty="0" smtClean="0">
                <a:latin typeface="Verdana" panose="020B0604030504040204" pitchFamily="34" charset="0"/>
                <a:ea typeface="Verdana" panose="020B0604030504040204" pitchFamily="34" charset="0"/>
              </a:rPr>
              <a:t>Increase in OCR complaints and investigations</a:t>
            </a:r>
          </a:p>
          <a:p>
            <a:r>
              <a:rPr lang="en-US" dirty="0" smtClean="0">
                <a:latin typeface="Verdana" panose="020B0604030504040204" pitchFamily="34" charset="0"/>
                <a:ea typeface="Verdana" panose="020B0604030504040204" pitchFamily="34" charset="0"/>
              </a:rPr>
              <a:t>Increase in Clery complaints and investigations</a:t>
            </a:r>
          </a:p>
          <a:p>
            <a:r>
              <a:rPr lang="en-US" dirty="0" smtClean="0">
                <a:latin typeface="Verdana" panose="020B0604030504040204" pitchFamily="34" charset="0"/>
                <a:ea typeface="Verdana" panose="020B0604030504040204" pitchFamily="34" charset="0"/>
              </a:rPr>
              <a:t>Increase in challenges to University process/actions</a:t>
            </a:r>
          </a:p>
          <a:p>
            <a:pPr lvl="1"/>
            <a:r>
              <a:rPr lang="en-US" dirty="0" smtClean="0">
                <a:latin typeface="Verdana" panose="020B0604030504040204" pitchFamily="34" charset="0"/>
                <a:ea typeface="Verdana" panose="020B0604030504040204" pitchFamily="34" charset="0"/>
              </a:rPr>
              <a:t>Media and court of public opinion</a:t>
            </a:r>
          </a:p>
          <a:p>
            <a:pPr lvl="1"/>
            <a:r>
              <a:rPr lang="en-US" dirty="0" smtClean="0">
                <a:latin typeface="Verdana" panose="020B0604030504040204" pitchFamily="34" charset="0"/>
                <a:ea typeface="Verdana" panose="020B0604030504040204" pitchFamily="34" charset="0"/>
              </a:rPr>
              <a:t>University community (e.g., faculty, students, alumni)</a:t>
            </a:r>
          </a:p>
          <a:p>
            <a:pPr lvl="1"/>
            <a:r>
              <a:rPr lang="en-US" dirty="0" smtClean="0">
                <a:latin typeface="Verdana" panose="020B0604030504040204" pitchFamily="34" charset="0"/>
                <a:ea typeface="Verdana" panose="020B0604030504040204" pitchFamily="34" charset="0"/>
              </a:rPr>
              <a:t>Litigation (by complainants)</a:t>
            </a:r>
          </a:p>
        </p:txBody>
      </p:sp>
      <p:sp>
        <p:nvSpPr>
          <p:cNvPr id="2" name="Slide Number Placeholder 1"/>
          <p:cNvSpPr>
            <a:spLocks noGrp="1"/>
          </p:cNvSpPr>
          <p:nvPr>
            <p:ph type="sldNum" sz="quarter" idx="12"/>
          </p:nvPr>
        </p:nvSpPr>
        <p:spPr/>
        <p:txBody>
          <a:bodyPr/>
          <a:lstStyle/>
          <a:p>
            <a:fld id="{E69C26FF-0653-45A5-872F-C77556015071}" type="slidenum">
              <a:rPr lang="en-US" smtClean="0"/>
              <a:pPr/>
              <a:t>9</a:t>
            </a:fld>
            <a:endParaRPr lang="en-US" dirty="0"/>
          </a:p>
        </p:txBody>
      </p:sp>
    </p:spTree>
    <p:extLst>
      <p:ext uri="{BB962C8B-B14F-4D97-AF65-F5344CB8AC3E}">
        <p14:creationId xmlns:p14="http://schemas.microsoft.com/office/powerpoint/2010/main" val="1202645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3">
      <a:dk1>
        <a:srgbClr val="000000"/>
      </a:dk1>
      <a:lt1>
        <a:srgbClr val="FFFFFF"/>
      </a:lt1>
      <a:dk2>
        <a:srgbClr val="CC0B2A"/>
      </a:dk2>
      <a:lt2>
        <a:srgbClr val="57517B"/>
      </a:lt2>
      <a:accent1>
        <a:srgbClr val="677E38"/>
      </a:accent1>
      <a:accent2>
        <a:srgbClr val="767679"/>
      </a:accent2>
      <a:accent3>
        <a:srgbClr val="EBA900"/>
      </a:accent3>
      <a:accent4>
        <a:srgbClr val="881C40"/>
      </a:accent4>
      <a:accent5>
        <a:srgbClr val="00574A"/>
      </a:accent5>
      <a:accent6>
        <a:srgbClr val="245E90"/>
      </a:accent6>
      <a:hlink>
        <a:srgbClr val="3BAEE5"/>
      </a:hlink>
      <a:folHlink>
        <a:srgbClr val="767679"/>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638B7A3-CCD7-1545-B960-11B36DA1BB76}" vid="{F30D45DA-277F-AE48-8E36-5FBFEB925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9A082ED46E7341A39F0E0D5D06D110" ma:contentTypeVersion="3" ma:contentTypeDescription="Create a new document." ma:contentTypeScope="" ma:versionID="8df0349363cd53836cada80535ffc3df">
  <xsd:schema xmlns:xsd="http://www.w3.org/2001/XMLSchema" xmlns:xs="http://www.w3.org/2001/XMLSchema" xmlns:p="http://schemas.microsoft.com/office/2006/metadata/properties" xmlns:ns1="http://schemas.microsoft.com/sharepoint/v3" xmlns:ns2="c8cd16cf-b28a-4d08-8e2d-9d89ab9eec4e" targetNamespace="http://schemas.microsoft.com/office/2006/metadata/properties" ma:root="true" ma:fieldsID="4a460757d6640f44648469779b1e2d19" ns1:_="" ns2:_="">
    <xsd:import namespace="http://schemas.microsoft.com/sharepoint/v3"/>
    <xsd:import namespace="c8cd16cf-b28a-4d08-8e2d-9d89ab9eec4e"/>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hidden="true" ma:internalName="PublishingStartDate" ma:readOnly="false">
      <xsd:simpleType>
        <xsd:restriction base="dms:Unknown"/>
      </xsd:simpleType>
    </xsd:element>
    <xsd:element name="PublishingExpirationDate" ma:index="12" nillable="true" ma:displayName="Scheduling End Date" ma:description="" ma:hidden="true"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8cd16cf-b28a-4d08-8e2d-9d89ab9eec4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Policy Number"/>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c8cd16cf-b28a-4d08-8e2d-9d89ab9eec4e">SCP5UENJTFED-665-40</_dlc_DocId>
    <_dlc_DocIdUrl xmlns="c8cd16cf-b28a-4d08-8e2d-9d89ab9eec4e">
      <Url>https://csyou.calstate.edu/Divisions-Orgs/URA/communications/_layouts/DocIdRedir.aspx?ID=SCP5UENJTFED-665-40</Url>
      <Description>SCP5UENJTFED-665-40</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7F5A64-19CF-4C2A-BD1E-24735FC827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cd16cf-b28a-4d08-8e2d-9d89ab9eec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20B6C5-DC87-4C07-A037-FFBC3A68CFA1}">
  <ds:schemaRefs>
    <ds:schemaRef ds:uri="http://schemas.microsoft.com/sharepoint/v3"/>
    <ds:schemaRef ds:uri="http://purl.org/dc/elements/1.1/"/>
    <ds:schemaRef ds:uri="http://schemas.microsoft.com/office/infopath/2007/PartnerControls"/>
    <ds:schemaRef ds:uri="http://schemas.microsoft.com/office/2006/documentManagement/types"/>
    <ds:schemaRef ds:uri="c8cd16cf-b28a-4d08-8e2d-9d89ab9eec4e"/>
    <ds:schemaRef ds:uri="http://purl.org/dc/terms/"/>
    <ds:schemaRef ds:uri="http://schemas.openxmlformats.org/package/2006/metadata/core-properties"/>
    <ds:schemaRef ds:uri="http://www.w3.org/XML/1998/namespace"/>
    <ds:schemaRef ds:uri="http://purl.org/dc/dcmitype/"/>
    <ds:schemaRef ds:uri="http://schemas.microsoft.com/office/2006/metadata/properties"/>
  </ds:schemaRefs>
</ds:datastoreItem>
</file>

<file path=customXml/itemProps3.xml><?xml version="1.0" encoding="utf-8"?>
<ds:datastoreItem xmlns:ds="http://schemas.openxmlformats.org/officeDocument/2006/customXml" ds:itemID="{FFD1DA85-B851-45EF-ACFC-DCCB8CDF04EC}">
  <ds:schemaRefs>
    <ds:schemaRef ds:uri="http://schemas.microsoft.com/sharepoint/events"/>
  </ds:schemaRefs>
</ds:datastoreItem>
</file>

<file path=customXml/itemProps4.xml><?xml version="1.0" encoding="utf-8"?>
<ds:datastoreItem xmlns:ds="http://schemas.openxmlformats.org/officeDocument/2006/customXml" ds:itemID="{8B4BCFC5-17B5-41DB-88E2-FF099404D7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13364</TotalTime>
  <Words>2103</Words>
  <Application>Microsoft Office PowerPoint</Application>
  <PresentationFormat>Custom</PresentationFormat>
  <Paragraphs>248</Paragraphs>
  <Slides>31</Slides>
  <Notes>20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Arial</vt:lpstr>
      <vt:lpstr>Arial Narrow</vt:lpstr>
      <vt:lpstr>Calibri</vt:lpstr>
      <vt:lpstr>Helvetica</vt:lpstr>
      <vt:lpstr>Symbol</vt:lpstr>
      <vt:lpstr>Times</vt:lpstr>
      <vt:lpstr>Times New Roman</vt:lpstr>
      <vt:lpstr>Verdana</vt:lpstr>
      <vt:lpstr>Wingdings</vt:lpstr>
      <vt:lpstr>Office Theme</vt:lpstr>
      <vt:lpstr>Resolving Complaints of Sexual Misconduct  on College Campuses (March 2019)</vt:lpstr>
      <vt:lpstr>PowerPoint Presentation</vt:lpstr>
      <vt:lpstr>PowerPoint Presentation</vt:lpstr>
      <vt:lpstr>Title IX of the Education Amendments of 1972</vt:lpstr>
      <vt:lpstr>PowerPoint Presentation</vt:lpstr>
      <vt:lpstr>PowerPoint Presentation</vt:lpstr>
      <vt:lpstr>PowerPoint Presentation</vt:lpstr>
      <vt:lpstr>PowerPoint Presentation</vt:lpstr>
      <vt:lpstr>On Campus 2011-2016</vt:lpstr>
      <vt:lpstr>On Campus 2011-2016</vt:lpstr>
      <vt:lpstr>White House Task Force Report (April 2014)</vt:lpstr>
      <vt:lpstr>On Campus 2011-2018</vt:lpstr>
      <vt:lpstr>On Campus 2016-present</vt:lpstr>
      <vt:lpstr>PowerPoint Presentation</vt:lpstr>
      <vt:lpstr>PowerPoint Presentation</vt:lpstr>
      <vt:lpstr>PowerPoint Presentation</vt:lpstr>
      <vt:lpstr>PowerPoint Presentation</vt:lpstr>
      <vt:lpstr>PowerPoint Presentation</vt:lpstr>
      <vt:lpstr>What is Fair Process in a College Proceeding? (California)</vt:lpstr>
      <vt:lpstr>What is Fair Process in a College Proceeding?</vt:lpstr>
      <vt:lpstr>What is Fair Process in a College Proceeding?</vt:lpstr>
      <vt:lpstr>Challenges </vt:lpstr>
      <vt:lpstr>Challenges </vt:lpstr>
      <vt:lpstr>Challenges </vt:lpstr>
      <vt:lpstr>Challenges </vt:lpstr>
      <vt:lpstr>Challenges </vt:lpstr>
      <vt:lpstr>Challenges </vt:lpstr>
      <vt:lpstr>Challenges </vt:lpstr>
      <vt:lpstr>PowerPoint Presentation</vt:lpstr>
      <vt:lpstr>PowerPoint Presentation</vt:lpstr>
      <vt:lpstr>PowerPoint Presentation</vt:lpstr>
    </vt:vector>
  </TitlesOfParts>
  <Company>CSU Office of the Chancellor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Thomason, Pamela</dc:creator>
  <cp:lastModifiedBy>Jonathon T. Trujillo</cp:lastModifiedBy>
  <cp:revision>281</cp:revision>
  <cp:lastPrinted>2017-01-17T22:08:42Z</cp:lastPrinted>
  <dcterms:created xsi:type="dcterms:W3CDTF">2017-07-11T19:36:31Z</dcterms:created>
  <dcterms:modified xsi:type="dcterms:W3CDTF">2019-03-08T18:42:50Z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0x0101007F9A082ED46E7341A39F0E0D5D06D110</vt:lpwstr>
  </property>
  <property fmtid="{D5CDD505-2E9C-101B-9397-08002B2CF9AE}" pid="3" name="_dlc_DocIdItemGuid">
    <vt:lpwstr>5afb52ea-b18b-411c-9ec4-e399f61c4f42</vt:lpwstr>
  </property>
</Properties>
</file>